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5" r:id="rId4"/>
    <p:sldId id="263" r:id="rId5"/>
    <p:sldId id="264" r:id="rId6"/>
    <p:sldId id="262" r:id="rId7"/>
    <p:sldId id="259" r:id="rId8"/>
    <p:sldId id="266" r:id="rId9"/>
    <p:sldId id="261" r:id="rId10"/>
    <p:sldId id="269" r:id="rId11"/>
    <p:sldId id="267" r:id="rId12"/>
    <p:sldId id="268" r:id="rId13"/>
    <p:sldId id="271" r:id="rId14"/>
    <p:sldId id="272" r:id="rId15"/>
    <p:sldId id="260" r:id="rId16"/>
    <p:sldId id="270" r:id="rId17"/>
    <p:sldId id="273" r:id="rId18"/>
    <p:sldId id="279" r:id="rId19"/>
    <p:sldId id="280" r:id="rId20"/>
    <p:sldId id="302" r:id="rId21"/>
    <p:sldId id="292" r:id="rId22"/>
    <p:sldId id="293" r:id="rId23"/>
    <p:sldId id="296" r:id="rId24"/>
    <p:sldId id="297" r:id="rId25"/>
    <p:sldId id="276" r:id="rId26"/>
    <p:sldId id="299" r:id="rId27"/>
    <p:sldId id="300"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94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47692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1141311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086101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578065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58BE59-5597-4172-AE15-D8F1DA840B88}" type="datetimeFigureOut">
              <a:rPr lang="en-US" smtClean="0"/>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486023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58BE59-5597-4172-AE15-D8F1DA840B88}" type="datetimeFigureOut">
              <a:rPr lang="en-US" smtClean="0"/>
              <a:t>4/5/2017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669811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58BE59-5597-4172-AE15-D8F1DA840B88}" type="datetimeFigureOut">
              <a:rPr lang="en-US" smtClean="0"/>
              <a:t>4/5/2017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272969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58BE59-5597-4172-AE15-D8F1DA840B88}" type="datetimeFigureOut">
              <a:rPr lang="en-US" smtClean="0"/>
              <a:t>4/5/2017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538583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8BE59-5597-4172-AE15-D8F1DA840B88}" type="datetimeFigureOut">
              <a:rPr lang="en-US" smtClean="0"/>
              <a:t>4/5/2017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462571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4/5/2017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434843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4/5/2017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871754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8BE59-5597-4172-AE15-D8F1DA840B88}" type="datetimeFigureOut">
              <a:rPr lang="en-US" smtClean="0"/>
              <a:t>4/5/2017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267A1-1643-4B82-A5AF-AC76A06D4DEB}" type="slidenum">
              <a:rPr lang="en-US" smtClean="0"/>
              <a:t>‹#›</a:t>
            </a:fld>
            <a:endParaRPr lang="en-US"/>
          </a:p>
        </p:txBody>
      </p:sp>
    </p:spTree>
    <p:extLst>
      <p:ext uri="{BB962C8B-B14F-4D97-AF65-F5344CB8AC3E}">
        <p14:creationId xmlns:p14="http://schemas.microsoft.com/office/powerpoint/2010/main" val="33353832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2.6.jpg"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2.1.jpg"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2.5.jpg"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219200"/>
            <a:ext cx="8001000" cy="990600"/>
          </a:xfrm>
        </p:spPr>
        <p:txBody>
          <a:bodyPr/>
          <a:lstStyle/>
          <a:p>
            <a:r>
              <a:rPr lang="en-US" dirty="0" smtClean="0"/>
              <a:t>UNIT 3</a:t>
            </a:r>
            <a:endParaRPr lang="en-US" dirty="0"/>
          </a:p>
        </p:txBody>
      </p:sp>
      <p:sp>
        <p:nvSpPr>
          <p:cNvPr id="3" name="Subtitle 2"/>
          <p:cNvSpPr>
            <a:spLocks noGrp="1"/>
          </p:cNvSpPr>
          <p:nvPr>
            <p:ph type="subTitle" idx="1"/>
          </p:nvPr>
        </p:nvSpPr>
        <p:spPr>
          <a:xfrm>
            <a:off x="1143000" y="4953000"/>
            <a:ext cx="8001000" cy="1752600"/>
          </a:xfrm>
        </p:spPr>
        <p:txBody>
          <a:bodyPr/>
          <a:lstStyle/>
          <a:p>
            <a:r>
              <a:rPr lang="en-US" dirty="0" smtClean="0">
                <a:solidFill>
                  <a:schemeClr val="tx1"/>
                </a:solidFill>
                <a:latin typeface="Times New Roman" panose="02020603050405020304" pitchFamily="18" charset="0"/>
                <a:cs typeface="Times New Roman" panose="02020603050405020304" pitchFamily="18" charset="0"/>
              </a:rPr>
              <a:t>Lesson 12</a:t>
            </a:r>
          </a:p>
          <a:p>
            <a:r>
              <a:rPr lang="en-US" dirty="0" smtClean="0">
                <a:solidFill>
                  <a:schemeClr val="tx1"/>
                </a:solidFill>
                <a:latin typeface="Times New Roman" panose="02020603050405020304" pitchFamily="18" charset="0"/>
                <a:cs typeface="Times New Roman" panose="02020603050405020304" pitchFamily="18" charset="0"/>
              </a:rPr>
              <a:t>Strings</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1026" name="Picture 2" descr="https://tse1.mm.bing.net/th?id=OIP.Me02d0c9fa839da2492c96c6e73a1269co0&amp;pid=15.1&amp;P=0&amp;w=300&amp;h=3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1972541"/>
            <a:ext cx="2895600" cy="2995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61610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26127" y="1219200"/>
            <a:ext cx="7904018" cy="914400"/>
          </a:xfrm>
        </p:spPr>
        <p:txBody>
          <a:bodyPr>
            <a:normAutofit/>
          </a:bodyPr>
          <a:lstStyle/>
          <a:p>
            <a:r>
              <a:rPr lang="en-US" b="1" dirty="0"/>
              <a:t>The Left </a:t>
            </a:r>
            <a:r>
              <a:rPr lang="en-US" b="1" dirty="0" smtClean="0"/>
              <a:t>Function</a:t>
            </a:r>
            <a:endParaRPr lang="en-US" dirty="0"/>
          </a:p>
        </p:txBody>
      </p:sp>
      <p:sp>
        <p:nvSpPr>
          <p:cNvPr id="3" name="Subtitle 2"/>
          <p:cNvSpPr>
            <a:spLocks noGrp="1"/>
          </p:cNvSpPr>
          <p:nvPr>
            <p:ph type="subTitle" idx="1"/>
          </p:nvPr>
        </p:nvSpPr>
        <p:spPr>
          <a:xfrm>
            <a:off x="914400" y="2057399"/>
            <a:ext cx="8229600" cy="4772891"/>
          </a:xfrm>
        </p:spPr>
        <p:txBody>
          <a:bodyPr>
            <a:normAutofit/>
          </a:bodyPr>
          <a:lstStyle/>
          <a:p>
            <a:pPr algn="l" fontAlgn="base"/>
            <a:r>
              <a:rPr lang="en-US" sz="2800" dirty="0" smtClean="0">
                <a:solidFill>
                  <a:schemeClr val="tx1"/>
                </a:solidFill>
                <a:latin typeface="Times New Roman" panose="02020603050405020304" pitchFamily="18" charset="0"/>
                <a:cs typeface="Times New Roman" panose="02020603050405020304" pitchFamily="18" charset="0"/>
              </a:rPr>
              <a:t>The </a:t>
            </a:r>
            <a:r>
              <a:rPr lang="en-US" sz="2800" dirty="0">
                <a:solidFill>
                  <a:schemeClr val="tx1"/>
                </a:solidFill>
                <a:latin typeface="Times New Roman" panose="02020603050405020304" pitchFamily="18" charset="0"/>
                <a:cs typeface="Times New Roman" panose="02020603050405020304" pitchFamily="18" charset="0"/>
              </a:rPr>
              <a:t>Left function extract the left portion of a phrase. The </a:t>
            </a:r>
            <a:r>
              <a:rPr lang="en-US" sz="2800" b="1" dirty="0">
                <a:solidFill>
                  <a:schemeClr val="tx1"/>
                </a:solidFill>
                <a:latin typeface="Times New Roman" panose="02020603050405020304" pitchFamily="18" charset="0"/>
                <a:cs typeface="Times New Roman" panose="02020603050405020304" pitchFamily="18" charset="0"/>
              </a:rPr>
              <a:t>syntax</a:t>
            </a:r>
            <a:r>
              <a:rPr lang="en-US" sz="2800" dirty="0">
                <a:solidFill>
                  <a:schemeClr val="tx1"/>
                </a:solidFill>
                <a:latin typeface="Times New Roman" panose="02020603050405020304" pitchFamily="18" charset="0"/>
                <a:cs typeface="Times New Roman" panose="02020603050405020304" pitchFamily="18" charset="0"/>
              </a:rPr>
              <a:t> is</a:t>
            </a:r>
          </a:p>
          <a:p>
            <a:pPr algn="l" fontAlgn="base"/>
            <a:r>
              <a:rPr lang="en-US" sz="2800" b="1" dirty="0" smtClean="0">
                <a:solidFill>
                  <a:schemeClr val="tx1"/>
                </a:solidFill>
                <a:latin typeface="Times New Roman" panose="02020603050405020304" pitchFamily="18" charset="0"/>
                <a:cs typeface="Times New Roman" panose="02020603050405020304" pitchFamily="18" charset="0"/>
              </a:rPr>
              <a:t>     </a:t>
            </a:r>
            <a:r>
              <a:rPr lang="en-US" sz="2800" b="1" dirty="0" err="1" smtClean="0">
                <a:solidFill>
                  <a:schemeClr val="tx1"/>
                </a:solidFill>
                <a:latin typeface="Times New Roman" panose="02020603050405020304" pitchFamily="18" charset="0"/>
                <a:cs typeface="Times New Roman" panose="02020603050405020304" pitchFamily="18" charset="0"/>
              </a:rPr>
              <a:t>Microsoft.VisualBasic.Left</a:t>
            </a:r>
            <a:r>
              <a:rPr lang="en-US" sz="2800" b="1" dirty="0">
                <a:solidFill>
                  <a:schemeClr val="tx1"/>
                </a:solidFill>
                <a:latin typeface="Times New Roman" panose="02020603050405020304" pitchFamily="18" charset="0"/>
                <a:cs typeface="Times New Roman" panose="02020603050405020304" pitchFamily="18" charset="0"/>
              </a:rPr>
              <a:t>(“Phrase”, n)</a:t>
            </a:r>
            <a:endParaRPr lang="en-US" sz="2800" dirty="0">
              <a:solidFill>
                <a:schemeClr val="tx1"/>
              </a:solidFill>
              <a:latin typeface="Times New Roman" panose="02020603050405020304" pitchFamily="18" charset="0"/>
              <a:cs typeface="Times New Roman" panose="02020603050405020304" pitchFamily="18" charset="0"/>
            </a:endParaRPr>
          </a:p>
          <a:p>
            <a:pPr algn="l" fontAlgn="base"/>
            <a:r>
              <a:rPr lang="en-US" sz="2800" dirty="0">
                <a:solidFill>
                  <a:schemeClr val="tx1"/>
                </a:solidFill>
                <a:latin typeface="Times New Roman" panose="02020603050405020304" pitchFamily="18" charset="0"/>
                <a:cs typeface="Times New Roman" panose="02020603050405020304" pitchFamily="18" charset="0"/>
              </a:rPr>
              <a:t>Where n is the starting position from the left of the phase where the portion of the phrase is will be extracted. </a:t>
            </a:r>
            <a:endParaRPr lang="en-US" sz="2800" dirty="0" smtClean="0">
              <a:solidFill>
                <a:schemeClr val="tx1"/>
              </a:solidFill>
              <a:latin typeface="Times New Roman" panose="02020603050405020304" pitchFamily="18" charset="0"/>
              <a:cs typeface="Times New Roman" panose="02020603050405020304" pitchFamily="18" charset="0"/>
            </a:endParaRPr>
          </a:p>
          <a:p>
            <a:pPr algn="l" fontAlgn="base"/>
            <a:r>
              <a:rPr lang="en-US" sz="2800" b="1" dirty="0" smtClean="0">
                <a:solidFill>
                  <a:schemeClr val="tx1"/>
                </a:solidFill>
                <a:latin typeface="Times New Roman" panose="02020603050405020304" pitchFamily="18" charset="0"/>
                <a:cs typeface="Times New Roman" panose="02020603050405020304" pitchFamily="18" charset="0"/>
              </a:rPr>
              <a:t>For example:</a:t>
            </a:r>
            <a:endParaRPr lang="en-US" sz="2800" b="1" dirty="0">
              <a:solidFill>
                <a:schemeClr val="tx1"/>
              </a:solidFill>
              <a:latin typeface="Times New Roman" panose="02020603050405020304" pitchFamily="18" charset="0"/>
              <a:cs typeface="Times New Roman" panose="02020603050405020304" pitchFamily="18" charset="0"/>
            </a:endParaRPr>
          </a:p>
          <a:p>
            <a:pPr algn="l"/>
            <a:r>
              <a:rPr lang="en-US" sz="2400" dirty="0" err="1">
                <a:solidFill>
                  <a:schemeClr val="tx1"/>
                </a:solidFill>
                <a:latin typeface="Times New Roman" panose="02020603050405020304" pitchFamily="18" charset="0"/>
                <a:cs typeface="Times New Roman" panose="02020603050405020304" pitchFamily="18" charset="0"/>
              </a:rPr>
              <a:t>Microsoft.VisualBasic.Left</a:t>
            </a:r>
            <a:r>
              <a:rPr lang="en-US" sz="2400" dirty="0">
                <a:solidFill>
                  <a:schemeClr val="tx1"/>
                </a:solidFill>
                <a:latin typeface="Times New Roman" panose="02020603050405020304" pitchFamily="18" charset="0"/>
                <a:cs typeface="Times New Roman" panose="02020603050405020304" pitchFamily="18" charset="0"/>
              </a:rPr>
              <a:t> (“Visual Basic”, 4) </a:t>
            </a:r>
            <a:r>
              <a:rPr lang="en-US" sz="2400" dirty="0" smtClean="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smtClean="0">
                <a:solidFill>
                  <a:schemeClr val="tx1"/>
                </a:solidFill>
                <a:latin typeface="Times New Roman" panose="02020603050405020304" pitchFamily="18" charset="0"/>
                <a:cs typeface="Times New Roman" panose="02020603050405020304" pitchFamily="18" charset="0"/>
              </a:rPr>
              <a:t>“</a:t>
            </a:r>
            <a:r>
              <a:rPr lang="en-US" sz="2400" dirty="0" err="1" smtClean="0">
                <a:solidFill>
                  <a:schemeClr val="tx1"/>
                </a:solidFill>
                <a:latin typeface="Times New Roman" panose="02020603050405020304" pitchFamily="18" charset="0"/>
                <a:cs typeface="Times New Roman" panose="02020603050405020304" pitchFamily="18" charset="0"/>
              </a:rPr>
              <a:t>Visu</a:t>
            </a:r>
            <a:r>
              <a:rPr lang="en-US" sz="2400" dirty="0" smtClean="0">
                <a:solidFill>
                  <a:schemeClr val="tx1"/>
                </a:solidFill>
                <a:latin typeface="Times New Roman" panose="02020603050405020304" pitchFamily="18" charset="0"/>
                <a:cs typeface="Times New Roman" panose="02020603050405020304" pitchFamily="18" charset="0"/>
              </a:rPr>
              <a:t>” </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3372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533400"/>
          </a:xfrm>
        </p:spPr>
        <p:txBody>
          <a:bodyPr>
            <a:normAutofit fontScale="90000"/>
          </a:bodyPr>
          <a:lstStyle/>
          <a:p>
            <a:r>
              <a:rPr lang="en-US" b="1" dirty="0"/>
              <a:t>The Mid </a:t>
            </a:r>
            <a:r>
              <a:rPr lang="en-US" b="1" dirty="0" smtClean="0"/>
              <a:t>Function</a:t>
            </a:r>
            <a:endParaRPr lang="en-US" dirty="0"/>
          </a:p>
        </p:txBody>
      </p:sp>
      <p:sp>
        <p:nvSpPr>
          <p:cNvPr id="3" name="Subtitle 2"/>
          <p:cNvSpPr>
            <a:spLocks noGrp="1"/>
          </p:cNvSpPr>
          <p:nvPr>
            <p:ph type="subTitle" idx="1"/>
          </p:nvPr>
        </p:nvSpPr>
        <p:spPr>
          <a:xfrm>
            <a:off x="1143000" y="1828801"/>
            <a:ext cx="8001000" cy="5001490"/>
          </a:xfrm>
        </p:spPr>
        <p:txBody>
          <a:bodyPr>
            <a:normAutofit fontScale="70000" lnSpcReduction="20000"/>
          </a:bodyPr>
          <a:lstStyle/>
          <a:p>
            <a:pPr algn="l" fontAlgn="base"/>
            <a:r>
              <a:rPr lang="en-US" dirty="0" smtClean="0">
                <a:solidFill>
                  <a:schemeClr val="tx1"/>
                </a:solidFill>
              </a:rPr>
              <a:t>The </a:t>
            </a:r>
            <a:r>
              <a:rPr lang="en-US" dirty="0">
                <a:solidFill>
                  <a:schemeClr val="tx1"/>
                </a:solidFill>
              </a:rPr>
              <a:t>Mid function is used to retrieve a part of text form a given phrase. The syntax of the Mid Function is</a:t>
            </a:r>
          </a:p>
          <a:p>
            <a:pPr algn="l" fontAlgn="base"/>
            <a:r>
              <a:rPr lang="en-US" b="1" dirty="0" smtClean="0">
                <a:solidFill>
                  <a:schemeClr val="tx1"/>
                </a:solidFill>
              </a:rPr>
              <a:t>       Mid(phrase</a:t>
            </a:r>
            <a:r>
              <a:rPr lang="en-US" b="1" dirty="0">
                <a:solidFill>
                  <a:schemeClr val="tx1"/>
                </a:solidFill>
              </a:rPr>
              <a:t>, position, n)</a:t>
            </a:r>
            <a:endParaRPr lang="en-US" dirty="0">
              <a:solidFill>
                <a:schemeClr val="tx1"/>
              </a:solidFill>
            </a:endParaRPr>
          </a:p>
          <a:p>
            <a:pPr algn="l"/>
            <a:r>
              <a:rPr lang="en-US" dirty="0" smtClean="0">
                <a:solidFill>
                  <a:schemeClr val="tx1"/>
                </a:solidFill>
              </a:rPr>
              <a:t>Where phrase </a:t>
            </a:r>
            <a:r>
              <a:rPr lang="en-US" dirty="0">
                <a:solidFill>
                  <a:schemeClr val="tx1"/>
                </a:solidFill>
              </a:rPr>
              <a:t>is the string from which a part of text is to be retrieved.</a:t>
            </a:r>
          </a:p>
          <a:p>
            <a:pPr algn="l"/>
            <a:r>
              <a:rPr lang="en-US" dirty="0">
                <a:solidFill>
                  <a:schemeClr val="tx1"/>
                </a:solidFill>
              </a:rPr>
              <a:t>position is the starting position of the phrase from which the retrieving process begins.</a:t>
            </a:r>
          </a:p>
          <a:p>
            <a:pPr algn="l"/>
            <a:r>
              <a:rPr lang="en-US" dirty="0">
                <a:solidFill>
                  <a:schemeClr val="tx1"/>
                </a:solidFill>
              </a:rPr>
              <a:t>n is the number of characters to retrieve</a:t>
            </a:r>
            <a:r>
              <a:rPr lang="en-US" dirty="0" smtClean="0">
                <a:solidFill>
                  <a:schemeClr val="tx1"/>
                </a:solidFill>
              </a:rPr>
              <a:t>.</a:t>
            </a:r>
            <a:endParaRPr lang="en-US" dirty="0">
              <a:solidFill>
                <a:schemeClr val="tx1"/>
              </a:solidFill>
            </a:endParaRPr>
          </a:p>
          <a:p>
            <a:pPr algn="l" fontAlgn="base"/>
            <a:r>
              <a:rPr lang="en-US" b="1" dirty="0">
                <a:solidFill>
                  <a:schemeClr val="tx1"/>
                </a:solidFill>
              </a:rPr>
              <a:t>Example </a:t>
            </a:r>
            <a:endParaRPr lang="en-US" b="1" dirty="0" smtClean="0">
              <a:solidFill>
                <a:schemeClr val="tx1"/>
              </a:solidFill>
            </a:endParaRPr>
          </a:p>
          <a:p>
            <a:pPr algn="l" fontAlgn="base"/>
            <a:r>
              <a:rPr lang="en-US" dirty="0" smtClean="0">
                <a:solidFill>
                  <a:schemeClr val="tx1"/>
                </a:solidFill>
              </a:rPr>
              <a:t>Private </a:t>
            </a:r>
            <a:r>
              <a:rPr lang="en-US" dirty="0">
                <a:solidFill>
                  <a:schemeClr val="tx1"/>
                </a:solidFill>
              </a:rPr>
              <a:t>Sub Button1_Click(sender As Object, e As </a:t>
            </a:r>
            <a:r>
              <a:rPr lang="en-US" dirty="0" err="1">
                <a:solidFill>
                  <a:schemeClr val="tx1"/>
                </a:solidFill>
              </a:rPr>
              <a:t>EventArgs</a:t>
            </a:r>
            <a:r>
              <a:rPr lang="en-US" dirty="0">
                <a:solidFill>
                  <a:schemeClr val="tx1"/>
                </a:solidFill>
              </a:rPr>
              <a:t>) Handles Button1.Click</a:t>
            </a:r>
            <a:br>
              <a:rPr lang="en-US" dirty="0">
                <a:solidFill>
                  <a:schemeClr val="tx1"/>
                </a:solidFill>
              </a:rPr>
            </a:br>
            <a:r>
              <a:rPr lang="en-US" dirty="0">
                <a:solidFill>
                  <a:schemeClr val="tx1"/>
                </a:solidFill>
              </a:rPr>
              <a:t>       Dim </a:t>
            </a:r>
            <a:r>
              <a:rPr lang="en-US" dirty="0" err="1" smtClean="0">
                <a:solidFill>
                  <a:schemeClr val="tx1"/>
                </a:solidFill>
              </a:rPr>
              <a:t>strMyPhrase</a:t>
            </a:r>
            <a:r>
              <a:rPr lang="en-US" dirty="0" smtClean="0">
                <a:solidFill>
                  <a:schemeClr val="tx1"/>
                </a:solidFill>
              </a:rPr>
              <a:t> </a:t>
            </a:r>
            <a:r>
              <a:rPr lang="en-US" dirty="0">
                <a:solidFill>
                  <a:schemeClr val="tx1"/>
                </a:solidFill>
              </a:rPr>
              <a:t>As String</a:t>
            </a:r>
            <a:br>
              <a:rPr lang="en-US" dirty="0">
                <a:solidFill>
                  <a:schemeClr val="tx1"/>
                </a:solidFill>
              </a:rPr>
            </a:br>
            <a:r>
              <a:rPr lang="en-US" dirty="0">
                <a:solidFill>
                  <a:schemeClr val="tx1"/>
                </a:solidFill>
              </a:rPr>
              <a:t>       </a:t>
            </a:r>
            <a:r>
              <a:rPr lang="en-US" dirty="0" err="1" smtClean="0">
                <a:solidFill>
                  <a:schemeClr val="tx1"/>
                </a:solidFill>
              </a:rPr>
              <a:t>strMyPhrase</a:t>
            </a:r>
            <a:r>
              <a:rPr lang="en-US" dirty="0" smtClean="0">
                <a:solidFill>
                  <a:schemeClr val="tx1"/>
                </a:solidFill>
              </a:rPr>
              <a:t> </a:t>
            </a:r>
            <a:r>
              <a:rPr lang="en-US" dirty="0">
                <a:solidFill>
                  <a:schemeClr val="tx1"/>
                </a:solidFill>
              </a:rPr>
              <a:t>= </a:t>
            </a:r>
            <a:r>
              <a:rPr lang="en-US" dirty="0" err="1">
                <a:solidFill>
                  <a:schemeClr val="tx1"/>
                </a:solidFill>
              </a:rPr>
              <a:t>InputBox</a:t>
            </a:r>
            <a:r>
              <a:rPr lang="en-US" dirty="0">
                <a:solidFill>
                  <a:schemeClr val="tx1"/>
                </a:solidFill>
              </a:rPr>
              <a:t>(“Enter your phrase”)</a:t>
            </a:r>
            <a:br>
              <a:rPr lang="en-US" dirty="0">
                <a:solidFill>
                  <a:schemeClr val="tx1"/>
                </a:solidFill>
              </a:rPr>
            </a:br>
            <a:r>
              <a:rPr lang="en-US" dirty="0">
                <a:solidFill>
                  <a:schemeClr val="tx1"/>
                </a:solidFill>
              </a:rPr>
              <a:t>       </a:t>
            </a:r>
            <a:r>
              <a:rPr lang="en-US" dirty="0" err="1">
                <a:solidFill>
                  <a:schemeClr val="tx1"/>
                </a:solidFill>
              </a:rPr>
              <a:t>LblPhrase.Text</a:t>
            </a:r>
            <a:r>
              <a:rPr lang="en-US" dirty="0">
                <a:solidFill>
                  <a:schemeClr val="tx1"/>
                </a:solidFill>
              </a:rPr>
              <a:t> = </a:t>
            </a:r>
            <a:r>
              <a:rPr lang="en-US" dirty="0" err="1" smtClean="0">
                <a:solidFill>
                  <a:schemeClr val="tx1"/>
                </a:solidFill>
              </a:rPr>
              <a:t>strMyPhrase</a:t>
            </a:r>
            <a:r>
              <a:rPr lang="en-US" dirty="0">
                <a:solidFill>
                  <a:schemeClr val="tx1"/>
                </a:solidFill>
              </a:rPr>
              <a:t/>
            </a:r>
            <a:br>
              <a:rPr lang="en-US" dirty="0">
                <a:solidFill>
                  <a:schemeClr val="tx1"/>
                </a:solidFill>
              </a:rPr>
            </a:br>
            <a:r>
              <a:rPr lang="en-US" dirty="0">
                <a:solidFill>
                  <a:schemeClr val="tx1"/>
                </a:solidFill>
              </a:rPr>
              <a:t>       </a:t>
            </a:r>
            <a:r>
              <a:rPr lang="en-US" dirty="0" err="1">
                <a:solidFill>
                  <a:schemeClr val="tx1"/>
                </a:solidFill>
              </a:rPr>
              <a:t>LblExtract.Text</a:t>
            </a:r>
            <a:r>
              <a:rPr lang="en-US" dirty="0">
                <a:solidFill>
                  <a:schemeClr val="tx1"/>
                </a:solidFill>
              </a:rPr>
              <a:t> = </a:t>
            </a:r>
            <a:r>
              <a:rPr lang="en-US" dirty="0" smtClean="0">
                <a:solidFill>
                  <a:schemeClr val="tx1"/>
                </a:solidFill>
              </a:rPr>
              <a:t>Mid(</a:t>
            </a:r>
            <a:r>
              <a:rPr lang="en-US" dirty="0" err="1" smtClean="0">
                <a:solidFill>
                  <a:schemeClr val="tx1"/>
                </a:solidFill>
              </a:rPr>
              <a:t>strMyPhrase</a:t>
            </a:r>
            <a:r>
              <a:rPr lang="en-US" dirty="0">
                <a:solidFill>
                  <a:schemeClr val="tx1"/>
                </a:solidFill>
              </a:rPr>
              <a:t>, 2, 6)</a:t>
            </a:r>
            <a:br>
              <a:rPr lang="en-US" dirty="0">
                <a:solidFill>
                  <a:schemeClr val="tx1"/>
                </a:solidFill>
              </a:rPr>
            </a:br>
            <a:r>
              <a:rPr lang="en-US" dirty="0">
                <a:solidFill>
                  <a:schemeClr val="tx1"/>
                </a:solidFill>
              </a:rPr>
              <a:t>End Sub</a:t>
            </a:r>
          </a:p>
          <a:p>
            <a:endParaRPr lang="en-US" dirty="0"/>
          </a:p>
        </p:txBody>
      </p:sp>
    </p:spTree>
    <p:extLst>
      <p:ext uri="{BB962C8B-B14F-4D97-AF65-F5344CB8AC3E}">
        <p14:creationId xmlns:p14="http://schemas.microsoft.com/office/powerpoint/2010/main" val="16493079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3055" y="1219200"/>
            <a:ext cx="7904018" cy="762000"/>
          </a:xfrm>
        </p:spPr>
        <p:txBody>
          <a:bodyPr/>
          <a:lstStyle/>
          <a:p>
            <a:r>
              <a:rPr lang="en-US" dirty="0"/>
              <a:t>In this example</a:t>
            </a:r>
          </a:p>
        </p:txBody>
      </p:sp>
      <p:sp>
        <p:nvSpPr>
          <p:cNvPr id="3" name="Subtitle 2"/>
          <p:cNvSpPr>
            <a:spLocks noGrp="1"/>
          </p:cNvSpPr>
          <p:nvPr>
            <p:ph type="subTitle" idx="1"/>
          </p:nvPr>
        </p:nvSpPr>
        <p:spPr>
          <a:xfrm>
            <a:off x="1219200" y="1905000"/>
            <a:ext cx="7315200" cy="2514600"/>
          </a:xfrm>
        </p:spPr>
        <p:txBody>
          <a:bodyPr>
            <a:normAutofit fontScale="85000" lnSpcReduction="100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W</a:t>
            </a:r>
            <a:r>
              <a:rPr lang="en-US" dirty="0" smtClean="0">
                <a:solidFill>
                  <a:schemeClr val="tx1"/>
                </a:solidFill>
                <a:latin typeface="Times New Roman" panose="02020603050405020304" pitchFamily="18" charset="0"/>
                <a:cs typeface="Times New Roman" panose="02020603050405020304" pitchFamily="18" charset="0"/>
              </a:rPr>
              <a:t>hen </a:t>
            </a:r>
            <a:r>
              <a:rPr lang="en-US" dirty="0">
                <a:solidFill>
                  <a:schemeClr val="tx1"/>
                </a:solidFill>
                <a:latin typeface="Times New Roman" panose="02020603050405020304" pitchFamily="18" charset="0"/>
                <a:cs typeface="Times New Roman" panose="02020603050405020304" pitchFamily="18" charset="0"/>
              </a:rPr>
              <a:t>the user clicks the button, an input box will pop up prompting the user to enter a phrase</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After a phrase is entered and the OK button is pressed, the label will show the extracted text starting from position 2 of the phrase and the number of characters extracted is 6.</a:t>
            </a:r>
          </a:p>
          <a:p>
            <a:pPr algn="l"/>
            <a:endParaRPr lang="en-US" dirty="0">
              <a:solidFill>
                <a:schemeClr val="tx1"/>
              </a:solidFill>
              <a:latin typeface="Times New Roman" panose="02020603050405020304" pitchFamily="18" charset="0"/>
              <a:cs typeface="Times New Roman" panose="02020603050405020304" pitchFamily="18" charset="0"/>
            </a:endParaRPr>
          </a:p>
        </p:txBody>
      </p:sp>
      <p:pic>
        <p:nvPicPr>
          <p:cNvPr id="5" name="Picture 4" descr="vb2013_figure12.6">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3352800" y="4267199"/>
            <a:ext cx="3064453" cy="2563091"/>
          </a:xfrm>
          <a:prstGeom prst="rect">
            <a:avLst/>
          </a:prstGeom>
          <a:noFill/>
          <a:ln>
            <a:noFill/>
          </a:ln>
        </p:spPr>
      </p:pic>
    </p:spTree>
    <p:extLst>
      <p:ext uri="{BB962C8B-B14F-4D97-AF65-F5344CB8AC3E}">
        <p14:creationId xmlns:p14="http://schemas.microsoft.com/office/powerpoint/2010/main" val="31604229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55418"/>
            <a:ext cx="9144000" cy="6858000"/>
          </a:xfrm>
          <a:prstGeom prst="rect">
            <a:avLst/>
          </a:prstGeom>
        </p:spPr>
      </p:pic>
      <p:sp>
        <p:nvSpPr>
          <p:cNvPr id="2" name="Title 1"/>
          <p:cNvSpPr>
            <a:spLocks noGrp="1"/>
          </p:cNvSpPr>
          <p:nvPr>
            <p:ph type="ctrTitle"/>
          </p:nvPr>
        </p:nvSpPr>
        <p:spPr>
          <a:xfrm>
            <a:off x="1143000" y="1219200"/>
            <a:ext cx="7904018" cy="762000"/>
          </a:xfrm>
        </p:spPr>
        <p:txBody>
          <a:bodyPr/>
          <a:lstStyle/>
          <a:p>
            <a:r>
              <a:rPr lang="en-US" b="1" dirty="0">
                <a:latin typeface="Times New Roman" panose="02020603050405020304" pitchFamily="18" charset="0"/>
                <a:cs typeface="Times New Roman" panose="02020603050405020304" pitchFamily="18" charset="0"/>
              </a:rPr>
              <a:t>The Trim </a:t>
            </a:r>
            <a:r>
              <a:rPr lang="en-US" b="1" dirty="0" smtClean="0">
                <a:latin typeface="Times New Roman" panose="02020603050405020304" pitchFamily="18" charset="0"/>
                <a:cs typeface="Times New Roman" panose="02020603050405020304" pitchFamily="18" charset="0"/>
              </a:rPr>
              <a:t>Function</a:t>
            </a:r>
            <a:endParaRPr lang="en-US" dirty="0"/>
          </a:p>
        </p:txBody>
      </p:sp>
      <p:sp>
        <p:nvSpPr>
          <p:cNvPr id="3" name="Subtitle 2"/>
          <p:cNvSpPr>
            <a:spLocks noGrp="1"/>
          </p:cNvSpPr>
          <p:nvPr>
            <p:ph type="subTitle" idx="1"/>
          </p:nvPr>
        </p:nvSpPr>
        <p:spPr>
          <a:xfrm>
            <a:off x="1219200" y="2209801"/>
            <a:ext cx="7924800" cy="4648200"/>
          </a:xfrm>
        </p:spPr>
        <p:txBody>
          <a:bodyPr>
            <a:normAutofit fontScale="85000" lnSpcReduction="2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Trim function trims the empty spaces on both side of the phrase. The syntax is</a:t>
            </a:r>
          </a:p>
          <a:p>
            <a:pPr algn="l" fontAlgn="base"/>
            <a:r>
              <a:rPr lang="en-US" b="1" dirty="0" smtClean="0">
                <a:solidFill>
                  <a:schemeClr val="tx1"/>
                </a:solidFill>
                <a:latin typeface="Times New Roman" panose="02020603050405020304" pitchFamily="18" charset="0"/>
                <a:cs typeface="Times New Roman" panose="02020603050405020304" pitchFamily="18" charset="0"/>
              </a:rPr>
              <a:t>       Trim</a:t>
            </a:r>
            <a:r>
              <a:rPr lang="en-US" b="1" dirty="0">
                <a:solidFill>
                  <a:schemeClr val="tx1"/>
                </a:solidFill>
                <a:latin typeface="Times New Roman" panose="02020603050405020304" pitchFamily="18" charset="0"/>
                <a:cs typeface="Times New Roman" panose="02020603050405020304" pitchFamily="18" charset="0"/>
              </a:rPr>
              <a:t>(“Phrase”)</a:t>
            </a:r>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smtClean="0">
                <a:solidFill>
                  <a:schemeClr val="tx1"/>
                </a:solidFill>
                <a:latin typeface="Times New Roman" panose="02020603050405020304" pitchFamily="18" charset="0"/>
                <a:cs typeface="Times New Roman" panose="02020603050405020304" pitchFamily="18" charset="0"/>
              </a:rPr>
              <a:t>For </a:t>
            </a:r>
            <a:r>
              <a:rPr lang="en-US" dirty="0">
                <a:solidFill>
                  <a:schemeClr val="tx1"/>
                </a:solidFill>
                <a:latin typeface="Times New Roman" panose="02020603050405020304" pitchFamily="18" charset="0"/>
                <a:cs typeface="Times New Roman" panose="02020603050405020304" pitchFamily="18" charset="0"/>
              </a:rPr>
              <a:t>example, Trim </a:t>
            </a:r>
            <a:r>
              <a:rPr lang="en-US" dirty="0" smtClean="0">
                <a:solidFill>
                  <a:schemeClr val="tx1"/>
                </a:solidFill>
                <a:latin typeface="Times New Roman" panose="02020603050405020304" pitchFamily="18" charset="0"/>
                <a:cs typeface="Times New Roman" panose="02020603050405020304" pitchFamily="18" charset="0"/>
              </a:rPr>
              <a:t>(“   Visual Basic   ”) </a:t>
            </a:r>
            <a:r>
              <a:rPr lang="en-US" dirty="0" smtClean="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a:t>
            </a:r>
            <a:r>
              <a:rPr lang="en-US" dirty="0" smtClean="0">
                <a:solidFill>
                  <a:schemeClr val="tx1"/>
                </a:solidFill>
                <a:latin typeface="Times New Roman" panose="02020603050405020304" pitchFamily="18" charset="0"/>
                <a:cs typeface="Times New Roman" panose="02020603050405020304" pitchFamily="18" charset="0"/>
              </a:rPr>
              <a:t> Visual </a:t>
            </a:r>
            <a:r>
              <a:rPr lang="en-US" dirty="0">
                <a:solidFill>
                  <a:schemeClr val="tx1"/>
                </a:solidFill>
                <a:latin typeface="Times New Roman" panose="02020603050405020304" pitchFamily="18" charset="0"/>
                <a:cs typeface="Times New Roman" panose="02020603050405020304" pitchFamily="18" charset="0"/>
              </a:rPr>
              <a:t>Basic</a:t>
            </a:r>
          </a:p>
          <a:p>
            <a:pPr algn="l" fontAlgn="base"/>
            <a:r>
              <a:rPr lang="en-US" b="1" dirty="0">
                <a:solidFill>
                  <a:schemeClr val="tx1"/>
                </a:solidFill>
                <a:latin typeface="Times New Roman" panose="02020603050405020304" pitchFamily="18" charset="0"/>
                <a:cs typeface="Times New Roman" panose="02020603050405020304" pitchFamily="18" charset="0"/>
              </a:rPr>
              <a:t>Example </a:t>
            </a:r>
            <a:endParaRPr lang="en-US" b="1" dirty="0" smtClean="0">
              <a:solidFill>
                <a:schemeClr val="tx1"/>
              </a:solidFill>
              <a:latin typeface="Times New Roman" panose="02020603050405020304" pitchFamily="18" charset="0"/>
              <a:cs typeface="Times New Roman" panose="02020603050405020304" pitchFamily="18" charset="0"/>
            </a:endParaRPr>
          </a:p>
          <a:p>
            <a:pPr algn="l" fontAlgn="base"/>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Button1_Click(</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Button1.Click</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strMyPhrase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String</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strMyPhrase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InputBox</a:t>
            </a:r>
            <a:r>
              <a:rPr lang="en-US" b="1" dirty="0">
                <a:solidFill>
                  <a:schemeClr val="tx1"/>
                </a:solidFill>
                <a:latin typeface="Times New Roman" panose="02020603050405020304" pitchFamily="18" charset="0"/>
                <a:cs typeface="Times New Roman" panose="02020603050405020304" pitchFamily="18" charset="0"/>
              </a:rPr>
              <a:t>(“Enter your phrase”)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lblDisplay1.Text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Trim(</a:t>
            </a:r>
            <a:r>
              <a:rPr lang="en-US" b="1" dirty="0" err="1" smtClean="0">
                <a:solidFill>
                  <a:schemeClr val="tx1"/>
                </a:solidFill>
                <a:latin typeface="Times New Roman" panose="02020603050405020304" pitchFamily="18" charset="0"/>
                <a:cs typeface="Times New Roman" panose="02020603050405020304" pitchFamily="18" charset="0"/>
              </a:rPr>
              <a:t>strMyPhrase</a:t>
            </a:r>
            <a:r>
              <a:rPr lang="en-US" b="1" dirty="0">
                <a:solidFill>
                  <a:schemeClr val="tx1"/>
                </a:solidFill>
                <a:latin typeface="Times New Roman" panose="02020603050405020304" pitchFamily="18" charset="0"/>
                <a:cs typeface="Times New Roman" panose="02020603050405020304" pitchFamily="18" charset="0"/>
              </a:rPr>
              <a: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Sub</a:t>
            </a:r>
          </a:p>
        </p:txBody>
      </p:sp>
    </p:spTree>
    <p:extLst>
      <p:ext uri="{BB962C8B-B14F-4D97-AF65-F5344CB8AC3E}">
        <p14:creationId xmlns:p14="http://schemas.microsoft.com/office/powerpoint/2010/main" val="25459999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219200"/>
            <a:ext cx="7904018" cy="838200"/>
          </a:xfrm>
        </p:spPr>
        <p:txBody>
          <a:bodyPr/>
          <a:lstStyle/>
          <a:p>
            <a:r>
              <a:rPr lang="en-US" b="1" dirty="0"/>
              <a:t>The </a:t>
            </a:r>
            <a:r>
              <a:rPr lang="en-US" b="1" dirty="0" err="1"/>
              <a:t>Ltrim</a:t>
            </a:r>
            <a:r>
              <a:rPr lang="en-US" b="1" dirty="0"/>
              <a:t> </a:t>
            </a:r>
            <a:r>
              <a:rPr lang="en-US" b="1" dirty="0" smtClean="0"/>
              <a:t>Function</a:t>
            </a:r>
            <a:endParaRPr lang="en-US" dirty="0"/>
          </a:p>
        </p:txBody>
      </p:sp>
      <p:sp>
        <p:nvSpPr>
          <p:cNvPr id="3" name="Subtitle 2"/>
          <p:cNvSpPr>
            <a:spLocks noGrp="1"/>
          </p:cNvSpPr>
          <p:nvPr>
            <p:ph type="subTitle" idx="1"/>
          </p:nvPr>
        </p:nvSpPr>
        <p:spPr>
          <a:xfrm>
            <a:off x="1219200" y="2286000"/>
            <a:ext cx="7924800" cy="4191000"/>
          </a:xfrm>
        </p:spPr>
        <p:txBody>
          <a:bodyPr>
            <a:normAutofit/>
          </a:bodyPr>
          <a:lstStyle/>
          <a:p>
            <a:pPr algn="l" fontAlgn="base"/>
            <a:r>
              <a:rPr lang="en-US" dirty="0" smtClean="0">
                <a:solidFill>
                  <a:schemeClr val="tx1"/>
                </a:solidFill>
              </a:rPr>
              <a:t>The </a:t>
            </a:r>
            <a:r>
              <a:rPr lang="en-US" dirty="0" err="1">
                <a:solidFill>
                  <a:schemeClr val="tx1"/>
                </a:solidFill>
              </a:rPr>
              <a:t>Ltrim</a:t>
            </a:r>
            <a:r>
              <a:rPr lang="en-US" dirty="0">
                <a:solidFill>
                  <a:schemeClr val="tx1"/>
                </a:solidFill>
              </a:rPr>
              <a:t> function trims the empty spaces of the left portion of the phrase. The syntax is</a:t>
            </a:r>
          </a:p>
          <a:p>
            <a:pPr algn="l" fontAlgn="base"/>
            <a:r>
              <a:rPr lang="en-US" b="1" dirty="0" smtClean="0">
                <a:solidFill>
                  <a:schemeClr val="tx1"/>
                </a:solidFill>
              </a:rPr>
              <a:t>        </a:t>
            </a:r>
            <a:r>
              <a:rPr lang="en-US" b="1" dirty="0" err="1" smtClean="0">
                <a:solidFill>
                  <a:schemeClr val="tx1"/>
                </a:solidFill>
              </a:rPr>
              <a:t>Ltrim</a:t>
            </a:r>
            <a:r>
              <a:rPr lang="en-US" b="1" dirty="0">
                <a:solidFill>
                  <a:schemeClr val="tx1"/>
                </a:solidFill>
              </a:rPr>
              <a:t>(“Phrase”)</a:t>
            </a:r>
            <a:endParaRPr lang="en-US" dirty="0">
              <a:solidFill>
                <a:schemeClr val="tx1"/>
              </a:solidFill>
            </a:endParaRPr>
          </a:p>
          <a:p>
            <a:pPr algn="l" fontAlgn="base"/>
            <a:r>
              <a:rPr lang="en-US" dirty="0">
                <a:solidFill>
                  <a:schemeClr val="tx1"/>
                </a:solidFill>
              </a:rPr>
              <a:t>For example,</a:t>
            </a:r>
          </a:p>
          <a:p>
            <a:pPr algn="l" fontAlgn="base"/>
            <a:r>
              <a:rPr lang="en-US" sz="2800" b="1" dirty="0" err="1">
                <a:solidFill>
                  <a:schemeClr val="tx1"/>
                </a:solidFill>
              </a:rPr>
              <a:t>Ltrim</a:t>
            </a:r>
            <a:r>
              <a:rPr lang="en-US" sz="2800" b="1" dirty="0">
                <a:solidFill>
                  <a:schemeClr val="tx1"/>
                </a:solidFill>
              </a:rPr>
              <a:t> </a:t>
            </a:r>
            <a:r>
              <a:rPr lang="en-US" sz="2800" b="1" dirty="0" smtClean="0">
                <a:solidFill>
                  <a:schemeClr val="tx1"/>
                </a:solidFill>
              </a:rPr>
              <a:t>(“     Visual </a:t>
            </a:r>
            <a:r>
              <a:rPr lang="en-US" sz="2800" b="1" dirty="0">
                <a:solidFill>
                  <a:schemeClr val="tx1"/>
                </a:solidFill>
              </a:rPr>
              <a:t>Basic 2013″) </a:t>
            </a:r>
            <a:r>
              <a:rPr lang="en-US" sz="2800" b="1" dirty="0" smtClean="0">
                <a:solidFill>
                  <a:schemeClr val="tx1"/>
                </a:solidFill>
                <a:sym typeface="Wingdings" panose="05000000000000000000" pitchFamily="2" charset="2"/>
              </a:rPr>
              <a:t></a:t>
            </a:r>
            <a:r>
              <a:rPr lang="en-US" sz="2800" b="1" dirty="0" smtClean="0">
                <a:solidFill>
                  <a:schemeClr val="tx1"/>
                </a:solidFill>
              </a:rPr>
              <a:t> </a:t>
            </a:r>
            <a:r>
              <a:rPr lang="en-US" sz="2800" b="1" dirty="0" smtClean="0">
                <a:solidFill>
                  <a:schemeClr val="tx1"/>
                </a:solidFill>
              </a:rPr>
              <a:t>“Visual Basic 2013”</a:t>
            </a:r>
            <a:endParaRPr lang="en-US" sz="2800" b="1" dirty="0">
              <a:solidFill>
                <a:schemeClr val="tx1"/>
              </a:solidFill>
            </a:endParaRPr>
          </a:p>
        </p:txBody>
      </p:sp>
    </p:spTree>
    <p:extLst>
      <p:ext uri="{BB962C8B-B14F-4D97-AF65-F5344CB8AC3E}">
        <p14:creationId xmlns:p14="http://schemas.microsoft.com/office/powerpoint/2010/main" val="8238899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219200"/>
            <a:ext cx="7904018" cy="838200"/>
          </a:xfrm>
        </p:spPr>
        <p:txBody>
          <a:bodyPr/>
          <a:lstStyle/>
          <a:p>
            <a:r>
              <a:rPr lang="en-US" b="1" dirty="0"/>
              <a:t>The </a:t>
            </a:r>
            <a:r>
              <a:rPr lang="en-US" b="1" dirty="0" err="1"/>
              <a:t>Rtrim</a:t>
            </a:r>
            <a:r>
              <a:rPr lang="en-US" b="1" dirty="0"/>
              <a:t> </a:t>
            </a:r>
            <a:r>
              <a:rPr lang="en-US" b="1" dirty="0" smtClean="0"/>
              <a:t>Function</a:t>
            </a:r>
            <a:endParaRPr lang="en-US" dirty="0"/>
          </a:p>
        </p:txBody>
      </p:sp>
      <p:sp>
        <p:nvSpPr>
          <p:cNvPr id="3" name="Subtitle 2"/>
          <p:cNvSpPr>
            <a:spLocks noGrp="1"/>
          </p:cNvSpPr>
          <p:nvPr>
            <p:ph type="subTitle" idx="1"/>
          </p:nvPr>
        </p:nvSpPr>
        <p:spPr>
          <a:xfrm>
            <a:off x="1219200" y="2133600"/>
            <a:ext cx="7924800" cy="4724400"/>
          </a:xfrm>
        </p:spPr>
        <p:txBody>
          <a:bodyPr>
            <a:normAutofit/>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The </a:t>
            </a:r>
            <a:r>
              <a:rPr lang="en-US" dirty="0" err="1">
                <a:solidFill>
                  <a:schemeClr val="tx1"/>
                </a:solidFill>
                <a:latin typeface="Times New Roman" panose="02020603050405020304" pitchFamily="18" charset="0"/>
                <a:cs typeface="Times New Roman" panose="02020603050405020304" pitchFamily="18" charset="0"/>
              </a:rPr>
              <a:t>Rtrim</a:t>
            </a:r>
            <a:r>
              <a:rPr lang="en-US" dirty="0">
                <a:solidFill>
                  <a:schemeClr val="tx1"/>
                </a:solidFill>
                <a:latin typeface="Times New Roman" panose="02020603050405020304" pitchFamily="18" charset="0"/>
                <a:cs typeface="Times New Roman" panose="02020603050405020304" pitchFamily="18" charset="0"/>
              </a:rPr>
              <a:t> function trims the empty spaces of the right portion of the phrase. The syntax is</a:t>
            </a:r>
          </a:p>
          <a:p>
            <a:pPr algn="l" fontAlgn="base"/>
            <a:r>
              <a:rPr lang="en-US" b="1" dirty="0" err="1">
                <a:solidFill>
                  <a:schemeClr val="tx1"/>
                </a:solidFill>
                <a:latin typeface="Times New Roman" panose="02020603050405020304" pitchFamily="18" charset="0"/>
                <a:cs typeface="Times New Roman" panose="02020603050405020304" pitchFamily="18" charset="0"/>
              </a:rPr>
              <a:t>Rtrim</a:t>
            </a:r>
            <a:r>
              <a:rPr lang="en-US" b="1" dirty="0">
                <a:solidFill>
                  <a:schemeClr val="tx1"/>
                </a:solidFill>
                <a:latin typeface="Times New Roman" panose="02020603050405020304" pitchFamily="18" charset="0"/>
                <a:cs typeface="Times New Roman" panose="02020603050405020304" pitchFamily="18" charset="0"/>
              </a:rPr>
              <a:t>(“Phrase”)</a:t>
            </a:r>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a:solidFill>
                  <a:schemeClr val="tx1"/>
                </a:solidFill>
                <a:latin typeface="Times New Roman" panose="02020603050405020304" pitchFamily="18" charset="0"/>
                <a:cs typeface="Times New Roman" panose="02020603050405020304" pitchFamily="18" charset="0"/>
              </a:rPr>
              <a:t>For example,</a:t>
            </a:r>
          </a:p>
          <a:p>
            <a:pPr algn="l" fontAlgn="base"/>
            <a:r>
              <a:rPr lang="en-US" sz="2400" b="1" dirty="0" err="1">
                <a:solidFill>
                  <a:schemeClr val="tx1"/>
                </a:solidFill>
                <a:latin typeface="Times New Roman" panose="02020603050405020304" pitchFamily="18" charset="0"/>
                <a:cs typeface="Times New Roman" panose="02020603050405020304" pitchFamily="18" charset="0"/>
              </a:rPr>
              <a:t>Rtrim</a:t>
            </a:r>
            <a:r>
              <a:rPr lang="en-US" sz="2400" b="1" dirty="0">
                <a:solidFill>
                  <a:schemeClr val="tx1"/>
                </a:solidFill>
                <a:latin typeface="Times New Roman" panose="02020603050405020304" pitchFamily="18" charset="0"/>
                <a:cs typeface="Times New Roman" panose="02020603050405020304" pitchFamily="18" charset="0"/>
              </a:rPr>
              <a:t> (“Visual Basic </a:t>
            </a:r>
            <a:r>
              <a:rPr lang="en-US" sz="2400" b="1" dirty="0" smtClean="0">
                <a:solidFill>
                  <a:schemeClr val="tx1"/>
                </a:solidFill>
                <a:latin typeface="Times New Roman" panose="02020603050405020304" pitchFamily="18" charset="0"/>
                <a:cs typeface="Times New Roman" panose="02020603050405020304" pitchFamily="18" charset="0"/>
              </a:rPr>
              <a:t>2013       ”) </a:t>
            </a:r>
            <a:r>
              <a:rPr lang="en-US" sz="2400" b="1" dirty="0" smtClean="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“Visual </a:t>
            </a:r>
            <a:r>
              <a:rPr lang="en-US" sz="2400" b="1" dirty="0">
                <a:solidFill>
                  <a:schemeClr val="tx1"/>
                </a:solidFill>
                <a:latin typeface="Times New Roman" panose="02020603050405020304" pitchFamily="18" charset="0"/>
                <a:cs typeface="Times New Roman" panose="02020603050405020304" pitchFamily="18" charset="0"/>
              </a:rPr>
              <a:t>Basic </a:t>
            </a:r>
            <a:r>
              <a:rPr lang="en-US" sz="2400" b="1" dirty="0" smtClean="0">
                <a:solidFill>
                  <a:schemeClr val="tx1"/>
                </a:solidFill>
                <a:latin typeface="Times New Roman" panose="02020603050405020304" pitchFamily="18" charset="0"/>
                <a:cs typeface="Times New Roman" panose="02020603050405020304" pitchFamily="18" charset="0"/>
              </a:rPr>
              <a:t>2013”</a:t>
            </a:r>
            <a:endParaRPr lang="en-US" sz="2400" b="1" dirty="0">
              <a:solidFill>
                <a:schemeClr val="tx1"/>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7855866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143000"/>
            <a:ext cx="7904018" cy="838200"/>
          </a:xfrm>
        </p:spPr>
        <p:txBody>
          <a:bodyPr>
            <a:normAutofit/>
          </a:bodyPr>
          <a:lstStyle/>
          <a:p>
            <a:r>
              <a:rPr lang="en-US" b="1" dirty="0"/>
              <a:t>The </a:t>
            </a:r>
            <a:r>
              <a:rPr lang="en-US" b="1" dirty="0" err="1"/>
              <a:t>InStr</a:t>
            </a:r>
            <a:r>
              <a:rPr lang="en-US" b="1" dirty="0"/>
              <a:t> </a:t>
            </a:r>
            <a:r>
              <a:rPr lang="en-US" b="1" dirty="0" smtClean="0"/>
              <a:t>function</a:t>
            </a:r>
            <a:endParaRPr lang="en-US" dirty="0"/>
          </a:p>
        </p:txBody>
      </p:sp>
      <p:sp>
        <p:nvSpPr>
          <p:cNvPr id="3" name="Subtitle 2"/>
          <p:cNvSpPr>
            <a:spLocks noGrp="1"/>
          </p:cNvSpPr>
          <p:nvPr>
            <p:ph type="subTitle" idx="1"/>
          </p:nvPr>
        </p:nvSpPr>
        <p:spPr>
          <a:xfrm>
            <a:off x="1066800" y="2286001"/>
            <a:ext cx="8077200" cy="4544290"/>
          </a:xfrm>
        </p:spPr>
        <p:txBody>
          <a:bodyPr>
            <a:normAutofit fontScale="775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err="1">
                <a:solidFill>
                  <a:schemeClr val="tx1"/>
                </a:solidFill>
                <a:latin typeface="Times New Roman" panose="02020603050405020304" pitchFamily="18" charset="0"/>
                <a:cs typeface="Times New Roman" panose="02020603050405020304" pitchFamily="18" charset="0"/>
              </a:rPr>
              <a:t>InStr</a:t>
            </a:r>
            <a:r>
              <a:rPr lang="en-US" dirty="0">
                <a:solidFill>
                  <a:schemeClr val="tx1"/>
                </a:solidFill>
                <a:latin typeface="Times New Roman" panose="02020603050405020304" pitchFamily="18" charset="0"/>
                <a:cs typeface="Times New Roman" panose="02020603050405020304" pitchFamily="18" charset="0"/>
              </a:rPr>
              <a:t> function looks for a phrase that is embedded within the original phrase and returns the starting position of the embedded phrase. The syntax is</a:t>
            </a:r>
          </a:p>
          <a:p>
            <a:pPr algn="l" fontAlgn="base"/>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Instr</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(n, original phase, embedded phrase)</a:t>
            </a:r>
            <a:endParaRPr lang="en-US" dirty="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Where n is the position where the </a:t>
            </a:r>
            <a:r>
              <a:rPr lang="en-US" dirty="0" err="1">
                <a:solidFill>
                  <a:schemeClr val="tx1"/>
                </a:solidFill>
                <a:latin typeface="Times New Roman" panose="02020603050405020304" pitchFamily="18" charset="0"/>
                <a:cs typeface="Times New Roman" panose="02020603050405020304" pitchFamily="18" charset="0"/>
              </a:rPr>
              <a:t>Instr</a:t>
            </a:r>
            <a:r>
              <a:rPr lang="en-US" dirty="0">
                <a:solidFill>
                  <a:schemeClr val="tx1"/>
                </a:solidFill>
                <a:latin typeface="Times New Roman" panose="02020603050405020304" pitchFamily="18" charset="0"/>
                <a:cs typeface="Times New Roman" panose="02020603050405020304" pitchFamily="18" charset="0"/>
              </a:rPr>
              <a:t> function will begin to look for the embedded phrase. For example</a:t>
            </a:r>
          </a:p>
          <a:p>
            <a:pPr algn="l" fontAlgn="base"/>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Instr</a:t>
            </a:r>
            <a:r>
              <a:rPr lang="en-US" b="1" dirty="0" smtClean="0">
                <a:solidFill>
                  <a:schemeClr val="tx1"/>
                </a:solidFill>
                <a:latin typeface="Times New Roman" panose="02020603050405020304" pitchFamily="18" charset="0"/>
                <a:cs typeface="Times New Roman" panose="02020603050405020304" pitchFamily="18" charset="0"/>
              </a:rPr>
              <a:t>(1</a:t>
            </a:r>
            <a:r>
              <a:rPr lang="en-US" b="1" dirty="0">
                <a:solidFill>
                  <a:schemeClr val="tx1"/>
                </a:solidFill>
                <a:latin typeface="Times New Roman" panose="02020603050405020304" pitchFamily="18" charset="0"/>
                <a:cs typeface="Times New Roman" panose="02020603050405020304" pitchFamily="18" charset="0"/>
              </a:rPr>
              <a:t>, “Visual Basic </a:t>
            </a:r>
            <a:r>
              <a:rPr lang="en-US" b="1" dirty="0" smtClean="0">
                <a:solidFill>
                  <a:schemeClr val="tx1"/>
                </a:solidFill>
                <a:latin typeface="Times New Roman" panose="02020603050405020304" pitchFamily="18" charset="0"/>
                <a:cs typeface="Times New Roman" panose="02020603050405020304" pitchFamily="18" charset="0"/>
              </a:rPr>
              <a:t>2013”,”</a:t>
            </a:r>
            <a:r>
              <a:rPr lang="en-US" b="1" dirty="0">
                <a:solidFill>
                  <a:schemeClr val="tx1"/>
                </a:solidFill>
                <a:latin typeface="Times New Roman" panose="02020603050405020304" pitchFamily="18" charset="0"/>
                <a:cs typeface="Times New Roman" panose="02020603050405020304" pitchFamily="18" charset="0"/>
              </a:rPr>
              <a:t>Basic</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smtClean="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a:t>
            </a:r>
            <a:r>
              <a:rPr lang="en-US" b="1" dirty="0" smtClean="0">
                <a:solidFill>
                  <a:schemeClr val="tx1"/>
                </a:solidFill>
                <a:latin typeface="Times New Roman" panose="02020603050405020304" pitchFamily="18" charset="0"/>
                <a:cs typeface="Times New Roman" panose="02020603050405020304" pitchFamily="18" charset="0"/>
              </a:rPr>
              <a:t>8</a:t>
            </a:r>
            <a:endParaRPr lang="en-US" b="1" dirty="0">
              <a:solidFill>
                <a:schemeClr val="tx1"/>
              </a:solidFill>
              <a:latin typeface="Times New Roman" panose="02020603050405020304" pitchFamily="18" charset="0"/>
              <a:cs typeface="Times New Roman" panose="02020603050405020304" pitchFamily="18" charset="0"/>
            </a:endParaRPr>
          </a:p>
          <a:p>
            <a:pPr algn="l" fontAlgn="base"/>
            <a:r>
              <a:rPr lang="en-US"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The function returns a numeric value.</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You can write a program code as shown below:</a:t>
            </a:r>
          </a:p>
          <a:p>
            <a:pPr algn="l"/>
            <a:r>
              <a:rPr lang="en-US" sz="2000" b="1" dirty="0">
                <a:solidFill>
                  <a:schemeClr val="tx1"/>
                </a:solidFill>
                <a:latin typeface="Times New Roman" panose="02020603050405020304" pitchFamily="18" charset="0"/>
                <a:cs typeface="Times New Roman" panose="02020603050405020304" pitchFamily="18" charset="0"/>
              </a:rPr>
              <a:t>Private Sub Button1_Click(</a:t>
            </a:r>
            <a:r>
              <a:rPr lang="en-US" sz="2000" b="1" dirty="0" err="1">
                <a:solidFill>
                  <a:schemeClr val="tx1"/>
                </a:solidFill>
                <a:latin typeface="Times New Roman" panose="02020603050405020304" pitchFamily="18" charset="0"/>
                <a:cs typeface="Times New Roman" panose="02020603050405020304" pitchFamily="18" charset="0"/>
              </a:rPr>
              <a:t>ByVal</a:t>
            </a:r>
            <a:r>
              <a:rPr lang="en-US" sz="2000" b="1" dirty="0">
                <a:solidFill>
                  <a:schemeClr val="tx1"/>
                </a:solidFill>
                <a:latin typeface="Times New Roman" panose="02020603050405020304" pitchFamily="18" charset="0"/>
                <a:cs typeface="Times New Roman" panose="02020603050405020304" pitchFamily="18" charset="0"/>
              </a:rPr>
              <a:t> sender As </a:t>
            </a:r>
            <a:r>
              <a:rPr lang="en-US" sz="2000" b="1" dirty="0" err="1">
                <a:solidFill>
                  <a:schemeClr val="tx1"/>
                </a:solidFill>
                <a:latin typeface="Times New Roman" panose="02020603050405020304" pitchFamily="18" charset="0"/>
                <a:cs typeface="Times New Roman" panose="02020603050405020304" pitchFamily="18" charset="0"/>
              </a:rPr>
              <a:t>System.Object</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ByVal</a:t>
            </a:r>
            <a:r>
              <a:rPr lang="en-US" sz="2000" b="1" dirty="0">
                <a:solidFill>
                  <a:schemeClr val="tx1"/>
                </a:solidFill>
                <a:latin typeface="Times New Roman" panose="02020603050405020304" pitchFamily="18" charset="0"/>
                <a:cs typeface="Times New Roman" panose="02020603050405020304" pitchFamily="18" charset="0"/>
              </a:rPr>
              <a:t> e </a:t>
            </a:r>
            <a:r>
              <a:rPr lang="en-US" sz="2000" b="1" dirty="0" smtClean="0">
                <a:solidFill>
                  <a:schemeClr val="tx1"/>
                </a:solidFill>
                <a:latin typeface="Times New Roman" panose="02020603050405020304" pitchFamily="18" charset="0"/>
                <a:cs typeface="Times New Roman" panose="02020603050405020304" pitchFamily="18" charset="0"/>
              </a:rPr>
              <a:t>As </a:t>
            </a:r>
            <a:r>
              <a:rPr lang="en-US" sz="2000" b="1" dirty="0" err="1" smtClean="0">
                <a:solidFill>
                  <a:schemeClr val="tx1"/>
                </a:solidFill>
                <a:latin typeface="Times New Roman" panose="02020603050405020304" pitchFamily="18" charset="0"/>
                <a:cs typeface="Times New Roman" panose="02020603050405020304" pitchFamily="18" charset="0"/>
              </a:rPr>
              <a:t>System.EventArgs</a:t>
            </a:r>
            <a:r>
              <a:rPr lang="en-US" sz="2000" b="1" dirty="0">
                <a:solidFill>
                  <a:schemeClr val="tx1"/>
                </a:solidFill>
                <a:latin typeface="Times New Roman" panose="02020603050405020304" pitchFamily="18" charset="0"/>
                <a:cs typeface="Times New Roman" panose="02020603050405020304" pitchFamily="18" charset="0"/>
              </a:rPr>
              <a:t>) Handles Button1.Click</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InStr</a:t>
            </a:r>
            <a:r>
              <a:rPr lang="en-US" b="1" dirty="0">
                <a:solidFill>
                  <a:schemeClr val="tx1"/>
                </a:solidFill>
                <a:latin typeface="Times New Roman" panose="02020603050405020304" pitchFamily="18" charset="0"/>
                <a:cs typeface="Times New Roman" panose="02020603050405020304" pitchFamily="18" charset="0"/>
              </a:rPr>
              <a:t>(1, “Visual Basic”, “Basic”)</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Sub</a:t>
            </a:r>
          </a:p>
          <a:p>
            <a:endParaRPr lang="en-US" dirty="0"/>
          </a:p>
        </p:txBody>
      </p:sp>
    </p:spTree>
    <p:extLst>
      <p:ext uri="{BB962C8B-B14F-4D97-AF65-F5344CB8AC3E}">
        <p14:creationId xmlns:p14="http://schemas.microsoft.com/office/powerpoint/2010/main" val="15750055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143000"/>
            <a:ext cx="8001000" cy="762000"/>
          </a:xfrm>
        </p:spPr>
        <p:txBody>
          <a:bodyPr>
            <a:normAutofit/>
          </a:bodyPr>
          <a:lstStyle/>
          <a:p>
            <a:r>
              <a:rPr lang="en-US" sz="3600" b="1" dirty="0">
                <a:latin typeface="Times New Roman" panose="02020603050405020304" pitchFamily="18" charset="0"/>
                <a:cs typeface="Times New Roman" panose="02020603050405020304" pitchFamily="18" charset="0"/>
              </a:rPr>
              <a:t>The </a:t>
            </a:r>
            <a:r>
              <a:rPr lang="en-US" sz="3600" b="1" dirty="0" err="1">
                <a:latin typeface="Times New Roman" panose="02020603050405020304" pitchFamily="18" charset="0"/>
                <a:cs typeface="Times New Roman" panose="02020603050405020304" pitchFamily="18" charset="0"/>
              </a:rPr>
              <a:t>Ucase</a:t>
            </a:r>
            <a:r>
              <a:rPr lang="en-US" sz="3600" b="1" dirty="0">
                <a:latin typeface="Times New Roman" panose="02020603050405020304" pitchFamily="18" charset="0"/>
                <a:cs typeface="Times New Roman" panose="02020603050405020304" pitchFamily="18" charset="0"/>
              </a:rPr>
              <a:t> and the </a:t>
            </a:r>
            <a:r>
              <a:rPr lang="en-US" sz="3600" b="1" dirty="0" err="1">
                <a:latin typeface="Times New Roman" panose="02020603050405020304" pitchFamily="18" charset="0"/>
                <a:cs typeface="Times New Roman" panose="02020603050405020304" pitchFamily="18" charset="0"/>
              </a:rPr>
              <a:t>Lcase</a:t>
            </a:r>
            <a:r>
              <a:rPr lang="en-US" sz="3600" b="1" dirty="0">
                <a:latin typeface="Times New Roman" panose="02020603050405020304" pitchFamily="18" charset="0"/>
                <a:cs typeface="Times New Roman" panose="02020603050405020304" pitchFamily="18" charset="0"/>
              </a:rPr>
              <a:t> </a:t>
            </a:r>
            <a:r>
              <a:rPr lang="en-US" sz="3600" b="1" dirty="0" smtClean="0">
                <a:latin typeface="Times New Roman" panose="02020603050405020304" pitchFamily="18" charset="0"/>
                <a:cs typeface="Times New Roman" panose="02020603050405020304" pitchFamily="18" charset="0"/>
              </a:rPr>
              <a:t>Functions</a:t>
            </a:r>
            <a:endParaRPr lang="en-US"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143000" y="1905000"/>
            <a:ext cx="8001000" cy="4925291"/>
          </a:xfrm>
        </p:spPr>
        <p:txBody>
          <a:bodyPr>
            <a:normAutofit fontScale="92500" lnSpcReduction="1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err="1">
                <a:solidFill>
                  <a:schemeClr val="tx1"/>
                </a:solidFill>
                <a:latin typeface="Times New Roman" panose="02020603050405020304" pitchFamily="18" charset="0"/>
                <a:cs typeface="Times New Roman" panose="02020603050405020304" pitchFamily="18" charset="0"/>
              </a:rPr>
              <a:t>Ucase</a:t>
            </a:r>
            <a:r>
              <a:rPr lang="en-US" dirty="0">
                <a:solidFill>
                  <a:schemeClr val="tx1"/>
                </a:solidFill>
                <a:latin typeface="Times New Roman" panose="02020603050405020304" pitchFamily="18" charset="0"/>
                <a:cs typeface="Times New Roman" panose="02020603050405020304" pitchFamily="18" charset="0"/>
              </a:rPr>
              <a:t> function converts all the characters of a string to capital letters.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On </a:t>
            </a:r>
            <a:r>
              <a:rPr lang="en-US" dirty="0">
                <a:solidFill>
                  <a:schemeClr val="tx1"/>
                </a:solidFill>
                <a:latin typeface="Times New Roman" panose="02020603050405020304" pitchFamily="18" charset="0"/>
                <a:cs typeface="Times New Roman" panose="02020603050405020304" pitchFamily="18" charset="0"/>
              </a:rPr>
              <a:t>the other hand, the </a:t>
            </a:r>
            <a:r>
              <a:rPr lang="en-US" dirty="0" err="1">
                <a:solidFill>
                  <a:schemeClr val="tx1"/>
                </a:solidFill>
                <a:latin typeface="Times New Roman" panose="02020603050405020304" pitchFamily="18" charset="0"/>
                <a:cs typeface="Times New Roman" panose="02020603050405020304" pitchFamily="18" charset="0"/>
              </a:rPr>
              <a:t>Lcase</a:t>
            </a:r>
            <a:r>
              <a:rPr lang="en-US" dirty="0">
                <a:solidFill>
                  <a:schemeClr val="tx1"/>
                </a:solidFill>
                <a:latin typeface="Times New Roman" panose="02020603050405020304" pitchFamily="18" charset="0"/>
                <a:cs typeface="Times New Roman" panose="02020603050405020304" pitchFamily="18" charset="0"/>
              </a:rPr>
              <a:t> function converts all the characters of a string to small letters.</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The syntaxes are</a:t>
            </a:r>
          </a:p>
          <a:p>
            <a:pPr algn="l"/>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Microsoft.VisualBasic.UCase</a:t>
            </a:r>
            <a:r>
              <a:rPr lang="en-US" b="1" dirty="0" smtClean="0">
                <a:solidFill>
                  <a:schemeClr val="tx1"/>
                </a:solidFill>
                <a:latin typeface="Times New Roman" panose="02020603050405020304" pitchFamily="18" charset="0"/>
                <a:cs typeface="Times New Roman" panose="02020603050405020304" pitchFamily="18" charset="0"/>
              </a:rPr>
              <a:t>(Phrase</a:t>
            </a:r>
            <a:r>
              <a:rPr lang="en-US" b="1"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p>
            <a:pPr algn="l"/>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Microsoft.VisualBasic.LCase</a:t>
            </a:r>
            <a:r>
              <a:rPr lang="en-US" b="1" dirty="0" smtClean="0">
                <a:solidFill>
                  <a:schemeClr val="tx1"/>
                </a:solidFill>
                <a:latin typeface="Times New Roman" panose="02020603050405020304" pitchFamily="18" charset="0"/>
                <a:cs typeface="Times New Roman" panose="02020603050405020304" pitchFamily="18" charset="0"/>
              </a:rPr>
              <a:t>(Phrase</a:t>
            </a:r>
            <a:r>
              <a:rPr lang="en-US" b="1"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For example,</a:t>
            </a:r>
          </a:p>
          <a:p>
            <a:pPr algn="l"/>
            <a:r>
              <a:rPr lang="en-US" sz="2400" b="1" dirty="0" err="1">
                <a:solidFill>
                  <a:schemeClr val="tx1"/>
                </a:solidFill>
                <a:latin typeface="Times New Roman" panose="02020603050405020304" pitchFamily="18" charset="0"/>
                <a:cs typeface="Times New Roman" panose="02020603050405020304" pitchFamily="18" charset="0"/>
              </a:rPr>
              <a:t>Microsoft.VisualBasic.Ucase</a:t>
            </a:r>
            <a:r>
              <a:rPr lang="en-US" sz="2400" b="1" dirty="0">
                <a:solidFill>
                  <a:schemeClr val="tx1"/>
                </a:solidFill>
                <a:latin typeface="Times New Roman" panose="02020603050405020304" pitchFamily="18" charset="0"/>
                <a:cs typeface="Times New Roman" panose="02020603050405020304" pitchFamily="18" charset="0"/>
              </a:rPr>
              <a:t>(“Visual Basic”) = VISUAL BASIC</a:t>
            </a:r>
          </a:p>
          <a:p>
            <a:pPr algn="l"/>
            <a:r>
              <a:rPr lang="en-US" sz="2400" b="1" dirty="0" err="1">
                <a:solidFill>
                  <a:schemeClr val="tx1"/>
                </a:solidFill>
                <a:latin typeface="Times New Roman" panose="02020603050405020304" pitchFamily="18" charset="0"/>
                <a:cs typeface="Times New Roman" panose="02020603050405020304" pitchFamily="18" charset="0"/>
              </a:rPr>
              <a:t>Microsoft.VisualBasic.Lcase</a:t>
            </a:r>
            <a:r>
              <a:rPr lang="en-US" sz="2400" b="1" dirty="0">
                <a:solidFill>
                  <a:schemeClr val="tx1"/>
                </a:solidFill>
                <a:latin typeface="Times New Roman" panose="02020603050405020304" pitchFamily="18" charset="0"/>
                <a:cs typeface="Times New Roman" panose="02020603050405020304" pitchFamily="18" charset="0"/>
              </a:rPr>
              <a:t>(“Visual Basic”) = visual basic</a:t>
            </a:r>
          </a:p>
          <a:p>
            <a:pPr algn="l"/>
            <a:endParaRPr lang="en-US" dirty="0"/>
          </a:p>
        </p:txBody>
      </p:sp>
    </p:spTree>
    <p:extLst>
      <p:ext uri="{BB962C8B-B14F-4D97-AF65-F5344CB8AC3E}">
        <p14:creationId xmlns:p14="http://schemas.microsoft.com/office/powerpoint/2010/main" val="34917320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142999" y="1143000"/>
            <a:ext cx="8028709" cy="990600"/>
          </a:xfrm>
        </p:spPr>
        <p:txBody>
          <a:bodyPr/>
          <a:lstStyle/>
          <a:p>
            <a:pPr algn="ctr" eaLnBrk="1" fontAlgn="auto" hangingPunct="1">
              <a:spcAft>
                <a:spcPts val="0"/>
              </a:spcAft>
              <a:defRPr/>
            </a:pPr>
            <a:r>
              <a:rPr lang="en-US" dirty="0" err="1">
                <a:solidFill>
                  <a:schemeClr val="tx1"/>
                </a:solidFill>
                <a:latin typeface="Arial Black" pitchFamily="34" charset="0"/>
                <a:cs typeface="Times New Roman" pitchFamily="18" charset="0"/>
              </a:rPr>
              <a:t>StrConv</a:t>
            </a:r>
            <a:endParaRPr lang="en-US" dirty="0">
              <a:solidFill>
                <a:schemeClr val="tx1"/>
              </a:solidFill>
              <a:latin typeface="Arial Black" pitchFamily="34" charset="0"/>
              <a:cs typeface="Times New Roman" pitchFamily="18" charset="0"/>
            </a:endParaRPr>
          </a:p>
        </p:txBody>
      </p:sp>
      <p:sp>
        <p:nvSpPr>
          <p:cNvPr id="11266" name="Rectangle 3"/>
          <p:cNvSpPr>
            <a:spLocks noGrp="1" noChangeArrowheads="1"/>
          </p:cNvSpPr>
          <p:nvPr>
            <p:ph idx="1"/>
          </p:nvPr>
        </p:nvSpPr>
        <p:spPr>
          <a:xfrm>
            <a:off x="1143000" y="2362200"/>
            <a:ext cx="8001000" cy="4488873"/>
          </a:xfrm>
        </p:spPr>
        <p:txBody>
          <a:bodyPr>
            <a:normAutofit/>
          </a:bodyPr>
          <a:lstStyle/>
          <a:p>
            <a:pPr eaLnBrk="1" hangingPunct="1">
              <a:lnSpc>
                <a:spcPct val="90000"/>
              </a:lnSpc>
            </a:pPr>
            <a:r>
              <a:rPr lang="en-US" altLang="en-US" sz="2800" b="1" dirty="0" smtClean="0">
                <a:latin typeface="Arial Black" pitchFamily="34" charset="0"/>
                <a:cs typeface="Times New Roman" pitchFamily="18" charset="0"/>
              </a:rPr>
              <a:t>Converts the string how the programmer wants.</a:t>
            </a:r>
          </a:p>
          <a:p>
            <a:pPr eaLnBrk="1" hangingPunct="1">
              <a:lnSpc>
                <a:spcPct val="90000"/>
              </a:lnSpc>
            </a:pPr>
            <a:r>
              <a:rPr lang="en-US" altLang="en-US" sz="2800" b="1" dirty="0" smtClean="0">
                <a:latin typeface="Arial Black" pitchFamily="34" charset="0"/>
                <a:cs typeface="Times New Roman" pitchFamily="18" charset="0"/>
              </a:rPr>
              <a:t>Example: </a:t>
            </a:r>
            <a:r>
              <a:rPr lang="en-US" altLang="en-US" sz="2800" b="1" dirty="0" err="1" smtClean="0">
                <a:solidFill>
                  <a:srgbClr val="002060"/>
                </a:solidFill>
                <a:latin typeface="Arial Black" pitchFamily="34" charset="0"/>
                <a:cs typeface="Times New Roman" pitchFamily="18" charset="0"/>
              </a:rPr>
              <a:t>StrConv</a:t>
            </a:r>
            <a:r>
              <a:rPr lang="en-US" altLang="en-US" sz="2800" b="1" dirty="0" smtClean="0">
                <a:solidFill>
                  <a:srgbClr val="002060"/>
                </a:solidFill>
                <a:latin typeface="Arial Black" pitchFamily="34" charset="0"/>
                <a:cs typeface="Times New Roman" pitchFamily="18" charset="0"/>
              </a:rPr>
              <a:t>(string, conversion)</a:t>
            </a:r>
          </a:p>
          <a:p>
            <a:pPr eaLnBrk="1" hangingPunct="1">
              <a:lnSpc>
                <a:spcPct val="90000"/>
              </a:lnSpc>
            </a:pPr>
            <a:r>
              <a:rPr lang="en-US" altLang="en-US" sz="2800" b="1" dirty="0" smtClean="0">
                <a:latin typeface="Arial Black" pitchFamily="34" charset="0"/>
                <a:cs typeface="Times New Roman" pitchFamily="18" charset="0"/>
              </a:rPr>
              <a:t>String represents what is being converted.</a:t>
            </a:r>
          </a:p>
          <a:p>
            <a:pPr eaLnBrk="1" hangingPunct="1">
              <a:lnSpc>
                <a:spcPct val="90000"/>
              </a:lnSpc>
            </a:pPr>
            <a:r>
              <a:rPr lang="en-US" altLang="en-US" sz="2800" b="1" dirty="0" smtClean="0">
                <a:latin typeface="Arial Black" pitchFamily="34" charset="0"/>
                <a:cs typeface="Times New Roman" pitchFamily="18" charset="0"/>
              </a:rPr>
              <a:t>Conversion – determines how the string will be converted.</a:t>
            </a:r>
          </a:p>
          <a:p>
            <a:pPr lvl="1">
              <a:lnSpc>
                <a:spcPct val="90000"/>
              </a:lnSpc>
            </a:pPr>
            <a:r>
              <a:rPr lang="en-US" altLang="en-US" sz="2400" b="1" dirty="0" err="1" smtClean="0">
                <a:solidFill>
                  <a:srgbClr val="002060"/>
                </a:solidFill>
                <a:latin typeface="Arial Black" pitchFamily="34" charset="0"/>
                <a:cs typeface="Times New Roman" pitchFamily="18" charset="0"/>
              </a:rPr>
              <a:t>VbUpperCase</a:t>
            </a:r>
            <a:endParaRPr lang="en-US" altLang="en-US" sz="2400" b="1" dirty="0" smtClean="0">
              <a:solidFill>
                <a:srgbClr val="002060"/>
              </a:solidFill>
              <a:latin typeface="Arial Black" pitchFamily="34" charset="0"/>
              <a:cs typeface="Times New Roman" pitchFamily="18" charset="0"/>
            </a:endParaRPr>
          </a:p>
          <a:p>
            <a:pPr lvl="1">
              <a:lnSpc>
                <a:spcPct val="90000"/>
              </a:lnSpc>
            </a:pPr>
            <a:r>
              <a:rPr lang="en-US" altLang="en-US" sz="2400" b="1" dirty="0" err="1" smtClean="0">
                <a:solidFill>
                  <a:srgbClr val="002060"/>
                </a:solidFill>
                <a:latin typeface="Arial Black" pitchFamily="34" charset="0"/>
                <a:cs typeface="Times New Roman" pitchFamily="18" charset="0"/>
              </a:rPr>
              <a:t>VbLowerCase</a:t>
            </a:r>
            <a:endParaRPr lang="en-US" altLang="en-US" sz="2400" b="1" dirty="0" smtClean="0">
              <a:solidFill>
                <a:srgbClr val="002060"/>
              </a:solidFill>
              <a:latin typeface="Arial Black" pitchFamily="34" charset="0"/>
              <a:cs typeface="Times New Roman" pitchFamily="18" charset="0"/>
            </a:endParaRPr>
          </a:p>
          <a:p>
            <a:pPr lvl="1">
              <a:lnSpc>
                <a:spcPct val="90000"/>
              </a:lnSpc>
            </a:pPr>
            <a:r>
              <a:rPr lang="en-US" altLang="en-US" sz="2400" b="1" dirty="0" err="1" smtClean="0">
                <a:solidFill>
                  <a:srgbClr val="002060"/>
                </a:solidFill>
                <a:latin typeface="Arial Black" pitchFamily="34" charset="0"/>
                <a:cs typeface="Times New Roman" pitchFamily="18" charset="0"/>
              </a:rPr>
              <a:t>VbProperCase</a:t>
            </a:r>
            <a:endParaRPr lang="en-US" altLang="en-US" sz="2400" b="1" dirty="0" smtClean="0">
              <a:solidFill>
                <a:srgbClr val="002060"/>
              </a:solidFill>
              <a:latin typeface="Arial Black" pitchFamily="34" charset="0"/>
              <a:cs typeface="Times New Roman" pitchFamily="18" charset="0"/>
            </a:endParaRPr>
          </a:p>
        </p:txBody>
      </p:sp>
    </p:spTree>
    <p:extLst>
      <p:ext uri="{BB962C8B-B14F-4D97-AF65-F5344CB8AC3E}">
        <p14:creationId xmlns:p14="http://schemas.microsoft.com/office/powerpoint/2010/main" val="41715230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762000" y="838200"/>
            <a:ext cx="8382000" cy="1265238"/>
          </a:xfrm>
        </p:spPr>
        <p:txBody>
          <a:bodyPr/>
          <a:lstStyle/>
          <a:p>
            <a:pPr algn="ctr" eaLnBrk="1" fontAlgn="auto" hangingPunct="1">
              <a:spcAft>
                <a:spcPts val="0"/>
              </a:spcAft>
              <a:defRPr/>
            </a:pPr>
            <a:r>
              <a:rPr lang="en-US" dirty="0">
                <a:solidFill>
                  <a:schemeClr val="tx1"/>
                </a:solidFill>
                <a:latin typeface="Arial Black" pitchFamily="34" charset="0"/>
                <a:cs typeface="Times New Roman" pitchFamily="18" charset="0"/>
              </a:rPr>
              <a:t>Example of </a:t>
            </a:r>
            <a:r>
              <a:rPr lang="en-US" dirty="0" err="1">
                <a:solidFill>
                  <a:schemeClr val="tx1"/>
                </a:solidFill>
                <a:latin typeface="Arial Black" pitchFamily="34" charset="0"/>
                <a:cs typeface="Times New Roman" pitchFamily="18" charset="0"/>
              </a:rPr>
              <a:t>StrConv</a:t>
            </a:r>
            <a:endParaRPr lang="en-US" dirty="0">
              <a:solidFill>
                <a:schemeClr val="tx1"/>
              </a:solidFill>
              <a:latin typeface="Arial Black" pitchFamily="34" charset="0"/>
              <a:cs typeface="Times New Roman" pitchFamily="18" charset="0"/>
            </a:endParaRPr>
          </a:p>
        </p:txBody>
      </p:sp>
      <p:sp>
        <p:nvSpPr>
          <p:cNvPr id="12290" name="Rectangle 3"/>
          <p:cNvSpPr>
            <a:spLocks noGrp="1" noChangeArrowheads="1"/>
          </p:cNvSpPr>
          <p:nvPr>
            <p:ph idx="1"/>
          </p:nvPr>
        </p:nvSpPr>
        <p:spPr>
          <a:xfrm>
            <a:off x="1142999" y="2209800"/>
            <a:ext cx="8014855" cy="4634345"/>
          </a:xfrm>
        </p:spPr>
        <p:txBody>
          <a:bodyPr>
            <a:normAutofit/>
          </a:bodyPr>
          <a:lstStyle/>
          <a:p>
            <a:pPr eaLnBrk="1" hangingPunct="1">
              <a:buFontTx/>
              <a:buNone/>
            </a:pPr>
            <a:r>
              <a:rPr lang="en-US" altLang="en-US" b="1" dirty="0" smtClean="0">
                <a:solidFill>
                  <a:srgbClr val="002060"/>
                </a:solidFill>
                <a:latin typeface="Arial Black" pitchFamily="34" charset="0"/>
                <a:cs typeface="Times New Roman" pitchFamily="18" charset="0"/>
              </a:rPr>
              <a:t>Dim </a:t>
            </a:r>
            <a:r>
              <a:rPr lang="en-US" altLang="en-US" b="1" dirty="0" err="1" smtClean="0">
                <a:solidFill>
                  <a:srgbClr val="002060"/>
                </a:solidFill>
                <a:latin typeface="Arial Black" pitchFamily="34" charset="0"/>
                <a:cs typeface="Times New Roman" pitchFamily="18" charset="0"/>
              </a:rPr>
              <a:t>strTitle</a:t>
            </a:r>
            <a:r>
              <a:rPr lang="en-US" altLang="en-US" b="1" dirty="0" smtClean="0">
                <a:solidFill>
                  <a:srgbClr val="002060"/>
                </a:solidFill>
                <a:latin typeface="Arial Black" pitchFamily="34" charset="0"/>
                <a:cs typeface="Times New Roman" pitchFamily="18" charset="0"/>
              </a:rPr>
              <a:t> As String</a:t>
            </a:r>
          </a:p>
          <a:p>
            <a:pPr eaLnBrk="1" hangingPunct="1">
              <a:buFontTx/>
              <a:buNone/>
            </a:pPr>
            <a:r>
              <a:rPr lang="en-US" altLang="en-US" b="1" dirty="0" err="1" smtClean="0">
                <a:solidFill>
                  <a:srgbClr val="002060"/>
                </a:solidFill>
                <a:latin typeface="Arial Black" pitchFamily="34" charset="0"/>
                <a:cs typeface="Times New Roman" pitchFamily="18" charset="0"/>
              </a:rPr>
              <a:t>strTitle</a:t>
            </a:r>
            <a:r>
              <a:rPr lang="en-US" altLang="en-US" b="1" dirty="0" smtClean="0">
                <a:solidFill>
                  <a:srgbClr val="002060"/>
                </a:solidFill>
                <a:latin typeface="Arial Black" pitchFamily="34" charset="0"/>
                <a:cs typeface="Times New Roman" pitchFamily="18" charset="0"/>
              </a:rPr>
              <a:t> = “summer fun”</a:t>
            </a:r>
          </a:p>
          <a:p>
            <a:pPr>
              <a:buNone/>
            </a:pPr>
            <a:r>
              <a:rPr lang="en-US" altLang="en-US" sz="1800" b="1" dirty="0" err="1" smtClean="0">
                <a:solidFill>
                  <a:srgbClr val="002060"/>
                </a:solidFill>
                <a:latin typeface="Arial Black" pitchFamily="34" charset="0"/>
                <a:cs typeface="Times New Roman" pitchFamily="18" charset="0"/>
              </a:rPr>
              <a:t>lblBook.Text</a:t>
            </a:r>
            <a:r>
              <a:rPr lang="en-US" altLang="en-US" sz="1800" b="1" dirty="0" smtClean="0">
                <a:solidFill>
                  <a:srgbClr val="002060"/>
                </a:solidFill>
                <a:latin typeface="Arial Black" pitchFamily="34" charset="0"/>
                <a:cs typeface="Times New Roman" pitchFamily="18" charset="0"/>
              </a:rPr>
              <a:t> = </a:t>
            </a:r>
            <a:r>
              <a:rPr lang="en-US" altLang="en-US" sz="1800" b="1" dirty="0" err="1" smtClean="0">
                <a:solidFill>
                  <a:srgbClr val="002060"/>
                </a:solidFill>
                <a:latin typeface="Arial Black" pitchFamily="34" charset="0"/>
                <a:cs typeface="Times New Roman" pitchFamily="18" charset="0"/>
              </a:rPr>
              <a:t>StrConv</a:t>
            </a:r>
            <a:r>
              <a:rPr lang="en-US" altLang="en-US" sz="1800" b="1" dirty="0" smtClean="0">
                <a:solidFill>
                  <a:srgbClr val="002060"/>
                </a:solidFill>
                <a:latin typeface="Arial Black" pitchFamily="34" charset="0"/>
                <a:cs typeface="Times New Roman" pitchFamily="18" charset="0"/>
              </a:rPr>
              <a:t>(</a:t>
            </a:r>
            <a:r>
              <a:rPr lang="en-US" altLang="en-US" sz="1800" b="1" dirty="0" err="1" smtClean="0">
                <a:solidFill>
                  <a:srgbClr val="002060"/>
                </a:solidFill>
                <a:latin typeface="Arial Black" pitchFamily="34" charset="0"/>
                <a:cs typeface="Times New Roman" pitchFamily="18" charset="0"/>
              </a:rPr>
              <a:t>strTitle</a:t>
            </a:r>
            <a:r>
              <a:rPr lang="en-US" altLang="en-US" sz="1800" b="1" dirty="0">
                <a:solidFill>
                  <a:srgbClr val="002060"/>
                </a:solidFill>
                <a:latin typeface="Arial Black" pitchFamily="34" charset="0"/>
                <a:cs typeface="Times New Roman" pitchFamily="18" charset="0"/>
              </a:rPr>
              <a:t>, </a:t>
            </a:r>
            <a:r>
              <a:rPr lang="en-US" altLang="en-US" sz="1800" b="1" dirty="0" err="1" smtClean="0">
                <a:solidFill>
                  <a:srgbClr val="002060"/>
                </a:solidFill>
                <a:latin typeface="Arial Black" pitchFamily="34" charset="0"/>
                <a:cs typeface="Times New Roman" pitchFamily="18" charset="0"/>
              </a:rPr>
              <a:t>VbProperCase</a:t>
            </a:r>
            <a:r>
              <a:rPr lang="en-US" altLang="en-US" sz="1800" b="1" dirty="0">
                <a:solidFill>
                  <a:srgbClr val="002060"/>
                </a:solidFill>
                <a:latin typeface="Arial Black" pitchFamily="34" charset="0"/>
                <a:cs typeface="Times New Roman" pitchFamily="18" charset="0"/>
              </a:rPr>
              <a:t>)</a:t>
            </a:r>
            <a:endParaRPr lang="en-US" altLang="en-US" sz="1800" b="1" dirty="0" smtClean="0">
              <a:solidFill>
                <a:srgbClr val="002060"/>
              </a:solidFill>
              <a:latin typeface="Arial Black" pitchFamily="34" charset="0"/>
              <a:cs typeface="Times New Roman" pitchFamily="18" charset="0"/>
            </a:endParaRPr>
          </a:p>
          <a:p>
            <a:pPr eaLnBrk="1" hangingPunct="1">
              <a:buFontTx/>
              <a:buNone/>
            </a:pPr>
            <a:endParaRPr lang="en-US" altLang="en-US" b="1" dirty="0" smtClean="0">
              <a:latin typeface="Arial Black" pitchFamily="34" charset="0"/>
              <a:cs typeface="Times New Roman" pitchFamily="18" charset="0"/>
            </a:endParaRPr>
          </a:p>
          <a:p>
            <a:pPr eaLnBrk="1" hangingPunct="1">
              <a:buFontTx/>
              <a:buNone/>
            </a:pPr>
            <a:endParaRPr lang="en-US" altLang="en-US" b="1" dirty="0" smtClean="0">
              <a:latin typeface="Arial Black" pitchFamily="34" charset="0"/>
              <a:cs typeface="Times New Roman" pitchFamily="18" charset="0"/>
            </a:endParaRPr>
          </a:p>
          <a:p>
            <a:pPr eaLnBrk="1" hangingPunct="1">
              <a:buFontTx/>
              <a:buNone/>
            </a:pPr>
            <a:r>
              <a:rPr lang="en-US" altLang="en-US" b="1" dirty="0" smtClean="0">
                <a:latin typeface="Arial Black" pitchFamily="34" charset="0"/>
                <a:cs typeface="Times New Roman" pitchFamily="18" charset="0"/>
              </a:rPr>
              <a:t>This will display “Summer Fun” to the label</a:t>
            </a:r>
          </a:p>
        </p:txBody>
      </p:sp>
    </p:spTree>
    <p:extLst>
      <p:ext uri="{BB962C8B-B14F-4D97-AF65-F5344CB8AC3E}">
        <p14:creationId xmlns:p14="http://schemas.microsoft.com/office/powerpoint/2010/main" val="26350999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22664" y="990600"/>
            <a:ext cx="7904018" cy="914400"/>
          </a:xfrm>
        </p:spPr>
        <p:txBody>
          <a:bodyPr/>
          <a:lstStyle/>
          <a:p>
            <a:r>
              <a:rPr lang="en-US" dirty="0"/>
              <a:t>String </a:t>
            </a:r>
            <a:r>
              <a:rPr lang="en-US" dirty="0" smtClean="0"/>
              <a:t>Manipulation </a:t>
            </a:r>
            <a:endParaRPr lang="en-US" dirty="0"/>
          </a:p>
        </p:txBody>
      </p:sp>
      <p:sp>
        <p:nvSpPr>
          <p:cNvPr id="3" name="Subtitle 2"/>
          <p:cNvSpPr>
            <a:spLocks noGrp="1"/>
          </p:cNvSpPr>
          <p:nvPr>
            <p:ph type="subTitle" idx="1"/>
          </p:nvPr>
        </p:nvSpPr>
        <p:spPr>
          <a:xfrm>
            <a:off x="1219200" y="1828800"/>
            <a:ext cx="7924800" cy="4849091"/>
          </a:xfrm>
        </p:spPr>
        <p:txBody>
          <a:bodyPr>
            <a:normAutofit fontScale="85000" lnSpcReduction="20000"/>
          </a:bodyPr>
          <a:lstStyle/>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String Manipulation means </a:t>
            </a:r>
            <a:r>
              <a:rPr lang="en-US" dirty="0">
                <a:solidFill>
                  <a:schemeClr val="tx1"/>
                </a:solidFill>
                <a:latin typeface="Times New Roman" panose="02020603050405020304" pitchFamily="18" charset="0"/>
                <a:cs typeface="Times New Roman" panose="02020603050405020304" pitchFamily="18" charset="0"/>
              </a:rPr>
              <a:t>writing code to process variables non-numeric in nature.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Examples </a:t>
            </a:r>
            <a:r>
              <a:rPr lang="en-US" dirty="0">
                <a:solidFill>
                  <a:schemeClr val="tx1"/>
                </a:solidFill>
                <a:latin typeface="Times New Roman" panose="02020603050405020304" pitchFamily="18" charset="0"/>
                <a:cs typeface="Times New Roman" panose="02020603050405020304" pitchFamily="18" charset="0"/>
              </a:rPr>
              <a:t>of string are names, addresses, gender, cities, book titles, sentences, words, text alphanumeric characters (@,#,$,%,^,&amp;,*, </a:t>
            </a:r>
            <a:r>
              <a:rPr lang="en-US" dirty="0" err="1">
                <a:solidFill>
                  <a:schemeClr val="tx1"/>
                </a:solidFill>
                <a:latin typeface="Times New Roman" panose="02020603050405020304" pitchFamily="18" charset="0"/>
                <a:cs typeface="Times New Roman" panose="02020603050405020304" pitchFamily="18" charset="0"/>
              </a:rPr>
              <a:t>etc</a:t>
            </a:r>
            <a:r>
              <a:rPr lang="en-US" dirty="0">
                <a:solidFill>
                  <a:schemeClr val="tx1"/>
                </a:solidFill>
                <a:latin typeface="Times New Roman" panose="02020603050405020304" pitchFamily="18" charset="0"/>
                <a:cs typeface="Times New Roman" panose="02020603050405020304" pitchFamily="18" charset="0"/>
              </a:rPr>
              <a:t>) and more.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String </a:t>
            </a:r>
            <a:r>
              <a:rPr lang="en-US" dirty="0">
                <a:solidFill>
                  <a:schemeClr val="tx1"/>
                </a:solidFill>
                <a:latin typeface="Times New Roman" panose="02020603050405020304" pitchFamily="18" charset="0"/>
                <a:cs typeface="Times New Roman" panose="02020603050405020304" pitchFamily="18" charset="0"/>
              </a:rPr>
              <a:t>manipulation is best demonstrated in the area of word processing which deals with text editing.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A</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string is a single unit of data that made up of a series of characters. They include letters, digits, alphanumeric symbols and more. It is treated as the String data type and cannot be manipulated mathematically though it might consist of numbers.</a:t>
            </a:r>
          </a:p>
          <a:p>
            <a:pPr algn="l"/>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714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066800" y="1295400"/>
            <a:ext cx="8077200" cy="990600"/>
          </a:xfrm>
        </p:spPr>
        <p:txBody>
          <a:bodyPr>
            <a:normAutofit/>
          </a:bodyPr>
          <a:lstStyle/>
          <a:p>
            <a:pPr>
              <a:defRPr/>
            </a:pPr>
            <a:r>
              <a:rPr lang="en-US" sz="2800" dirty="0" err="1">
                <a:solidFill>
                  <a:schemeClr val="tx1"/>
                </a:solidFill>
                <a:latin typeface="Times New Roman" panose="02020603050405020304" pitchFamily="18" charset="0"/>
                <a:cs typeface="Times New Roman" panose="02020603050405020304" pitchFamily="18" charset="0"/>
              </a:rPr>
              <a:t>StrComp</a:t>
            </a:r>
            <a:r>
              <a:rPr lang="en-US" sz="2800" dirty="0">
                <a:solidFill>
                  <a:schemeClr val="tx1"/>
                </a:solidFill>
                <a:latin typeface="Times New Roman" panose="02020603050405020304" pitchFamily="18" charset="0"/>
                <a:cs typeface="Times New Roman" panose="02020603050405020304" pitchFamily="18" charset="0"/>
              </a:rPr>
              <a:t>(string1, </a:t>
            </a:r>
            <a:r>
              <a:rPr lang="en-US" sz="2800" dirty="0" smtClean="0">
                <a:solidFill>
                  <a:schemeClr val="tx1"/>
                </a:solidFill>
                <a:latin typeface="Times New Roman" panose="02020603050405020304" pitchFamily="18" charset="0"/>
                <a:cs typeface="Times New Roman" panose="02020603050405020304" pitchFamily="18" charset="0"/>
              </a:rPr>
              <a:t>string2, </a:t>
            </a:r>
            <a:r>
              <a:rPr lang="en-US" sz="2800" b="1" dirty="0" err="1" smtClean="0">
                <a:latin typeface="Times New Roman" panose="02020603050405020304" pitchFamily="18" charset="0"/>
                <a:cs typeface="Times New Roman" panose="02020603050405020304" pitchFamily="18" charset="0"/>
              </a:rPr>
              <a:t>CompareMethod.Text</a:t>
            </a:r>
            <a:r>
              <a:rPr lang="en-US" sz="2800" dirty="0" smtClean="0">
                <a:solidFill>
                  <a:schemeClr val="tx1"/>
                </a:solidFill>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34818" name="Rectangle 3"/>
          <p:cNvSpPr>
            <a:spLocks noGrp="1" noChangeArrowheads="1"/>
          </p:cNvSpPr>
          <p:nvPr>
            <p:ph idx="1"/>
          </p:nvPr>
        </p:nvSpPr>
        <p:spPr>
          <a:xfrm>
            <a:off x="1066800" y="2971800"/>
            <a:ext cx="8077200" cy="3865418"/>
          </a:xfrm>
        </p:spPr>
        <p:txBody>
          <a:bodyPr>
            <a:normAutofit/>
          </a:bodyPr>
          <a:lstStyle/>
          <a:p>
            <a:pPr eaLnBrk="1" hangingPunct="1"/>
            <a:r>
              <a:rPr lang="en-US" altLang="en-US" b="1" dirty="0" smtClean="0">
                <a:latin typeface="Arial Black" pitchFamily="34" charset="0"/>
                <a:cs typeface="Times New Roman" pitchFamily="18" charset="0"/>
              </a:rPr>
              <a:t>Returns 0 if string1 and string2 are textually equal.</a:t>
            </a:r>
          </a:p>
          <a:p>
            <a:pPr eaLnBrk="1" hangingPunct="1"/>
            <a:r>
              <a:rPr lang="en-US" altLang="en-US" b="1" dirty="0" smtClean="0">
                <a:latin typeface="Arial Black" pitchFamily="34" charset="0"/>
                <a:cs typeface="Times New Roman" pitchFamily="18" charset="0"/>
              </a:rPr>
              <a:t>Returns –1 if string1 is less than string2</a:t>
            </a:r>
          </a:p>
          <a:p>
            <a:pPr eaLnBrk="1" hangingPunct="1"/>
            <a:r>
              <a:rPr lang="en-US" altLang="en-US" b="1" dirty="0" smtClean="0">
                <a:latin typeface="Arial Black" pitchFamily="34" charset="0"/>
                <a:cs typeface="Times New Roman" pitchFamily="18" charset="0"/>
              </a:rPr>
              <a:t>Returns 1 if string1 is greater than string2.</a:t>
            </a:r>
          </a:p>
        </p:txBody>
      </p:sp>
    </p:spTree>
    <p:extLst>
      <p:ext uri="{BB962C8B-B14F-4D97-AF65-F5344CB8AC3E}">
        <p14:creationId xmlns:p14="http://schemas.microsoft.com/office/powerpoint/2010/main" val="3794352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149927" y="1066800"/>
            <a:ext cx="8001000" cy="1189038"/>
          </a:xfrm>
        </p:spPr>
        <p:txBody>
          <a:bodyPr/>
          <a:lstStyle/>
          <a:p>
            <a:pPr algn="ctr" eaLnBrk="1" fontAlgn="auto" hangingPunct="1">
              <a:spcAft>
                <a:spcPts val="0"/>
              </a:spcAft>
              <a:defRPr/>
            </a:pPr>
            <a:r>
              <a:rPr lang="en-US" dirty="0" smtClean="0">
                <a:solidFill>
                  <a:schemeClr val="tx1"/>
                </a:solidFill>
                <a:latin typeface="Arial Black" pitchFamily="34" charset="0"/>
                <a:cs typeface="Times New Roman" pitchFamily="18" charset="0"/>
              </a:rPr>
              <a:t>Generating </a:t>
            </a:r>
            <a:r>
              <a:rPr lang="en-US" dirty="0">
                <a:solidFill>
                  <a:schemeClr val="tx1"/>
                </a:solidFill>
                <a:latin typeface="Arial Black" pitchFamily="34" charset="0"/>
                <a:cs typeface="Times New Roman" pitchFamily="18" charset="0"/>
              </a:rPr>
              <a:t>Strings</a:t>
            </a:r>
          </a:p>
        </p:txBody>
      </p:sp>
      <p:sp>
        <p:nvSpPr>
          <p:cNvPr id="24578" name="Rectangle 3"/>
          <p:cNvSpPr>
            <a:spLocks noGrp="1" noChangeArrowheads="1"/>
          </p:cNvSpPr>
          <p:nvPr>
            <p:ph idx="1"/>
          </p:nvPr>
        </p:nvSpPr>
        <p:spPr>
          <a:xfrm>
            <a:off x="1143000" y="2133600"/>
            <a:ext cx="8001000" cy="4717473"/>
          </a:xfrm>
        </p:spPr>
        <p:txBody>
          <a:bodyPr>
            <a:normAutofit fontScale="92500" lnSpcReduction="10000"/>
          </a:bodyPr>
          <a:lstStyle/>
          <a:p>
            <a:pPr eaLnBrk="1" hangingPunct="1">
              <a:lnSpc>
                <a:spcPct val="90000"/>
              </a:lnSpc>
            </a:pPr>
            <a:r>
              <a:rPr lang="en-US" altLang="en-US" b="1" dirty="0" smtClean="0">
                <a:latin typeface="Arial Black" pitchFamily="34" charset="0"/>
                <a:cs typeface="Times New Roman" pitchFamily="18" charset="0"/>
              </a:rPr>
              <a:t>String function – built-in function that returns a string of repeating characters.</a:t>
            </a:r>
          </a:p>
          <a:p>
            <a:pPr eaLnBrk="1" hangingPunct="1">
              <a:lnSpc>
                <a:spcPct val="90000"/>
              </a:lnSpc>
            </a:pPr>
            <a:r>
              <a:rPr lang="en-US" altLang="en-US" b="1" dirty="0" smtClean="0">
                <a:latin typeface="Arial Black" pitchFamily="34" charset="0"/>
                <a:cs typeface="Times New Roman" pitchFamily="18" charset="0"/>
              </a:rPr>
              <a:t>String function form:</a:t>
            </a:r>
          </a:p>
          <a:p>
            <a:pPr lvl="1" eaLnBrk="1" hangingPunct="1">
              <a:lnSpc>
                <a:spcPct val="90000"/>
              </a:lnSpc>
              <a:buFontTx/>
              <a:buNone/>
            </a:pPr>
            <a:r>
              <a:rPr lang="en-US" altLang="en-US" b="1" dirty="0" smtClean="0">
                <a:latin typeface="Arial Black" pitchFamily="34" charset="0"/>
                <a:cs typeface="Times New Roman" pitchFamily="18" charset="0"/>
              </a:rPr>
              <a:t>String(integer, character)</a:t>
            </a:r>
          </a:p>
          <a:p>
            <a:pPr eaLnBrk="1" hangingPunct="1">
              <a:lnSpc>
                <a:spcPct val="90000"/>
              </a:lnSpc>
            </a:pPr>
            <a:r>
              <a:rPr lang="en-US" altLang="en-US" b="1" dirty="0" smtClean="0">
                <a:latin typeface="Arial Black" pitchFamily="34" charset="0"/>
                <a:cs typeface="Times New Roman" pitchFamily="18" charset="0"/>
              </a:rPr>
              <a:t>Integer represents the number of characters the String function </a:t>
            </a:r>
            <a:r>
              <a:rPr lang="en-US" altLang="en-US" b="1" dirty="0" smtClean="0">
                <a:latin typeface="Arial Black" pitchFamily="34" charset="0"/>
                <a:cs typeface="Times New Roman" pitchFamily="18" charset="0"/>
              </a:rPr>
              <a:t>returns. Character </a:t>
            </a:r>
            <a:r>
              <a:rPr lang="en-US" altLang="en-US" b="1" dirty="0" smtClean="0">
                <a:latin typeface="Arial Black" pitchFamily="34" charset="0"/>
                <a:cs typeface="Times New Roman" pitchFamily="18" charset="0"/>
              </a:rPr>
              <a:t>is the character that is being returned</a:t>
            </a:r>
            <a:r>
              <a:rPr lang="en-US" altLang="en-US" b="1" dirty="0" smtClean="0">
                <a:latin typeface="Arial Black" pitchFamily="34" charset="0"/>
                <a:cs typeface="Times New Roman" pitchFamily="18" charset="0"/>
              </a:rPr>
              <a:t>.</a:t>
            </a:r>
          </a:p>
          <a:p>
            <a:pPr eaLnBrk="1" hangingPunct="1">
              <a:lnSpc>
                <a:spcPct val="90000"/>
              </a:lnSpc>
            </a:pPr>
            <a:r>
              <a:rPr lang="en-US" altLang="en-US" b="1" dirty="0" smtClean="0">
                <a:latin typeface="Arial Black" pitchFamily="34" charset="0"/>
                <a:cs typeface="Times New Roman" pitchFamily="18" charset="0"/>
              </a:rPr>
              <a:t>Example:</a:t>
            </a:r>
          </a:p>
          <a:p>
            <a:pPr eaLnBrk="1" hangingPunct="1">
              <a:lnSpc>
                <a:spcPct val="90000"/>
              </a:lnSpc>
            </a:pPr>
            <a:r>
              <a:rPr lang="en-US" altLang="en-US" b="1" dirty="0" smtClean="0">
                <a:latin typeface="Arial Black" pitchFamily="34" charset="0"/>
                <a:cs typeface="Times New Roman" pitchFamily="18" charset="0"/>
              </a:rPr>
              <a:t>String(5, “*”) </a:t>
            </a:r>
            <a:r>
              <a:rPr lang="en-US" altLang="en-US" b="1" dirty="0" smtClean="0">
                <a:latin typeface="Arial Black" pitchFamily="34" charset="0"/>
                <a:cs typeface="Times New Roman" pitchFamily="18" charset="0"/>
                <a:sym typeface="Wingdings" panose="05000000000000000000" pitchFamily="2" charset="2"/>
              </a:rPr>
              <a:t> </a:t>
            </a:r>
            <a:r>
              <a:rPr lang="en-US" altLang="en-US" b="1" dirty="0" smtClean="0">
                <a:solidFill>
                  <a:srgbClr val="00B050"/>
                </a:solidFill>
                <a:latin typeface="Arial Black" pitchFamily="34" charset="0"/>
                <a:cs typeface="Times New Roman" pitchFamily="18" charset="0"/>
                <a:sym typeface="Wingdings" panose="05000000000000000000" pitchFamily="2" charset="2"/>
              </a:rPr>
              <a:t>*****</a:t>
            </a:r>
            <a:endParaRPr lang="en-US" altLang="en-US" b="1" dirty="0" smtClean="0">
              <a:solidFill>
                <a:srgbClr val="00B050"/>
              </a:solidFill>
              <a:latin typeface="Arial Black" pitchFamily="34" charset="0"/>
              <a:cs typeface="Times New Roman" pitchFamily="18" charset="0"/>
            </a:endParaRPr>
          </a:p>
        </p:txBody>
      </p:sp>
    </p:spTree>
    <p:extLst>
      <p:ext uri="{BB962C8B-B14F-4D97-AF65-F5344CB8AC3E}">
        <p14:creationId xmlns:p14="http://schemas.microsoft.com/office/powerpoint/2010/main" val="22232473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219200" y="1143000"/>
            <a:ext cx="7924800" cy="1143000"/>
          </a:xfrm>
        </p:spPr>
        <p:txBody>
          <a:bodyPr/>
          <a:lstStyle/>
          <a:p>
            <a:pPr algn="ctr" eaLnBrk="1" fontAlgn="auto" hangingPunct="1">
              <a:spcAft>
                <a:spcPts val="0"/>
              </a:spcAft>
              <a:defRPr/>
            </a:pPr>
            <a:r>
              <a:rPr lang="en-US" dirty="0">
                <a:solidFill>
                  <a:schemeClr val="tx1"/>
                </a:solidFill>
                <a:latin typeface="Arial Black" pitchFamily="34" charset="0"/>
                <a:cs typeface="Times New Roman" pitchFamily="18" charset="0"/>
              </a:rPr>
              <a:t>Space function</a:t>
            </a:r>
          </a:p>
        </p:txBody>
      </p:sp>
      <p:sp>
        <p:nvSpPr>
          <p:cNvPr id="25602" name="Rectangle 3"/>
          <p:cNvSpPr>
            <a:spLocks noGrp="1" noChangeArrowheads="1"/>
          </p:cNvSpPr>
          <p:nvPr>
            <p:ph idx="1"/>
          </p:nvPr>
        </p:nvSpPr>
        <p:spPr>
          <a:xfrm>
            <a:off x="1066799" y="2286000"/>
            <a:ext cx="8070273" cy="4551218"/>
          </a:xfrm>
        </p:spPr>
        <p:txBody>
          <a:bodyPr>
            <a:normAutofit/>
          </a:bodyPr>
          <a:lstStyle/>
          <a:p>
            <a:pPr eaLnBrk="1" hangingPunct="1"/>
            <a:r>
              <a:rPr lang="en-US" altLang="en-US" b="1" dirty="0" smtClean="0">
                <a:latin typeface="Arial Black" pitchFamily="34" charset="0"/>
                <a:cs typeface="Times New Roman" pitchFamily="18" charset="0"/>
              </a:rPr>
              <a:t>Built-in function that returns a string of spaces</a:t>
            </a:r>
          </a:p>
          <a:p>
            <a:pPr eaLnBrk="1" hangingPunct="1"/>
            <a:r>
              <a:rPr lang="en-US" altLang="en-US" b="1" dirty="0" smtClean="0">
                <a:latin typeface="Arial Black" pitchFamily="34" charset="0"/>
                <a:cs typeface="Times New Roman" pitchFamily="18" charset="0"/>
              </a:rPr>
              <a:t>Form: Space(integer)</a:t>
            </a:r>
          </a:p>
          <a:p>
            <a:pPr eaLnBrk="1" hangingPunct="1"/>
            <a:r>
              <a:rPr lang="en-US" altLang="en-US" b="1" dirty="0" smtClean="0">
                <a:latin typeface="Arial Black" pitchFamily="34" charset="0"/>
                <a:cs typeface="Times New Roman" pitchFamily="18" charset="0"/>
              </a:rPr>
              <a:t>Integer represents the number of spaces in the returned string</a:t>
            </a:r>
            <a:r>
              <a:rPr lang="en-US" altLang="en-US" b="1" dirty="0" smtClean="0">
                <a:latin typeface="Arial Black" pitchFamily="34" charset="0"/>
                <a:cs typeface="Times New Roman" pitchFamily="18" charset="0"/>
              </a:rPr>
              <a:t>.</a:t>
            </a:r>
          </a:p>
          <a:p>
            <a:pPr eaLnBrk="1" hangingPunct="1"/>
            <a:r>
              <a:rPr lang="en-US" altLang="en-US" b="1" dirty="0" smtClean="0">
                <a:latin typeface="Arial Black" pitchFamily="34" charset="0"/>
                <a:cs typeface="Times New Roman" pitchFamily="18" charset="0"/>
              </a:rPr>
              <a:t>Example:</a:t>
            </a:r>
          </a:p>
          <a:p>
            <a:pPr marL="0" indent="0" eaLnBrk="1" hangingPunct="1">
              <a:buNone/>
            </a:pPr>
            <a:r>
              <a:rPr lang="en-US" altLang="en-US" sz="2000" b="1" dirty="0" err="1" smtClean="0">
                <a:latin typeface="Arial Black" pitchFamily="34" charset="0"/>
                <a:cs typeface="Times New Roman" pitchFamily="18" charset="0"/>
              </a:rPr>
              <a:t>lblAns.Text</a:t>
            </a:r>
            <a:r>
              <a:rPr lang="en-US" altLang="en-US" sz="2000" b="1" dirty="0" smtClean="0">
                <a:latin typeface="Arial Black" pitchFamily="34" charset="0"/>
                <a:cs typeface="Times New Roman" pitchFamily="18" charset="0"/>
              </a:rPr>
              <a:t> = “Hi” &amp; Space(5) &amp; “There” </a:t>
            </a:r>
            <a:r>
              <a:rPr lang="en-US" altLang="en-US" sz="2000" b="1" dirty="0" smtClean="0">
                <a:latin typeface="Arial Black" pitchFamily="34" charset="0"/>
                <a:cs typeface="Times New Roman" pitchFamily="18" charset="0"/>
                <a:sym typeface="Wingdings" panose="05000000000000000000" pitchFamily="2" charset="2"/>
              </a:rPr>
              <a:t> </a:t>
            </a:r>
            <a:r>
              <a:rPr lang="en-US" altLang="en-US" sz="2000" b="1" dirty="0" smtClean="0">
                <a:solidFill>
                  <a:srgbClr val="00B050"/>
                </a:solidFill>
                <a:latin typeface="Arial Black" pitchFamily="34" charset="0"/>
                <a:cs typeface="Times New Roman" pitchFamily="18" charset="0"/>
                <a:sym typeface="Wingdings" panose="05000000000000000000" pitchFamily="2" charset="2"/>
              </a:rPr>
              <a:t>Hi     There</a:t>
            </a:r>
          </a:p>
          <a:p>
            <a:pPr marL="0" indent="0" eaLnBrk="1" hangingPunct="1">
              <a:buNone/>
            </a:pPr>
            <a:r>
              <a:rPr lang="en-US" altLang="en-US" sz="2000" b="1" dirty="0" smtClean="0">
                <a:latin typeface="Arial Black" pitchFamily="34" charset="0"/>
                <a:cs typeface="Times New Roman" pitchFamily="18" charset="0"/>
                <a:sym typeface="Wingdings" panose="05000000000000000000" pitchFamily="2" charset="2"/>
              </a:rPr>
              <a:t>There are 5 spaces between Hi and There</a:t>
            </a:r>
            <a:endParaRPr lang="en-US" altLang="en-US" sz="2000" b="1" dirty="0" smtClean="0">
              <a:latin typeface="Arial Black" pitchFamily="34" charset="0"/>
              <a:cs typeface="Times New Roman" pitchFamily="18" charset="0"/>
            </a:endParaRPr>
          </a:p>
        </p:txBody>
      </p:sp>
    </p:spTree>
    <p:extLst>
      <p:ext uri="{BB962C8B-B14F-4D97-AF65-F5344CB8AC3E}">
        <p14:creationId xmlns:p14="http://schemas.microsoft.com/office/powerpoint/2010/main" val="31995635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066800" y="1143000"/>
            <a:ext cx="8077200" cy="990600"/>
          </a:xfrm>
        </p:spPr>
        <p:txBody>
          <a:bodyPr/>
          <a:lstStyle/>
          <a:p>
            <a:pPr algn="ctr" eaLnBrk="1" fontAlgn="auto" hangingPunct="1">
              <a:spcAft>
                <a:spcPts val="0"/>
              </a:spcAft>
              <a:defRPr/>
            </a:pPr>
            <a:r>
              <a:rPr lang="en-US" dirty="0">
                <a:solidFill>
                  <a:schemeClr val="tx1"/>
                </a:solidFill>
                <a:latin typeface="Arial Black" pitchFamily="34" charset="0"/>
                <a:cs typeface="Times New Roman" pitchFamily="18" charset="0"/>
              </a:rPr>
              <a:t>Two built-in constants</a:t>
            </a:r>
          </a:p>
        </p:txBody>
      </p:sp>
      <p:sp>
        <p:nvSpPr>
          <p:cNvPr id="28674" name="Rectangle 3"/>
          <p:cNvSpPr>
            <a:spLocks noGrp="1" noChangeArrowheads="1"/>
          </p:cNvSpPr>
          <p:nvPr>
            <p:ph idx="1"/>
          </p:nvPr>
        </p:nvSpPr>
        <p:spPr>
          <a:xfrm>
            <a:off x="1066800" y="2209800"/>
            <a:ext cx="8111836" cy="4648200"/>
          </a:xfrm>
        </p:spPr>
        <p:txBody>
          <a:bodyPr/>
          <a:lstStyle/>
          <a:p>
            <a:pPr eaLnBrk="1" hangingPunct="1">
              <a:buFontTx/>
              <a:buNone/>
            </a:pPr>
            <a:r>
              <a:rPr lang="en-US" altLang="en-US" b="1" dirty="0" err="1" smtClean="0">
                <a:latin typeface="Arial Black" pitchFamily="34" charset="0"/>
                <a:cs typeface="Times New Roman" pitchFamily="18" charset="0"/>
              </a:rPr>
              <a:t>vbTab</a:t>
            </a:r>
            <a:r>
              <a:rPr lang="en-US" altLang="en-US" b="1" dirty="0" smtClean="0">
                <a:latin typeface="Arial Black" pitchFamily="34" charset="0"/>
                <a:cs typeface="Times New Roman" pitchFamily="18" charset="0"/>
              </a:rPr>
              <a:t> – represents the tab character which represents 8 spaces in a string</a:t>
            </a:r>
          </a:p>
          <a:p>
            <a:pPr eaLnBrk="1" hangingPunct="1">
              <a:buFontTx/>
              <a:buNone/>
            </a:pPr>
            <a:r>
              <a:rPr lang="en-US" altLang="en-US" b="1" dirty="0" err="1" smtClean="0">
                <a:latin typeface="Arial Black" pitchFamily="34" charset="0"/>
                <a:cs typeface="Times New Roman" pitchFamily="18" charset="0"/>
              </a:rPr>
              <a:t>vbCrLf</a:t>
            </a:r>
            <a:r>
              <a:rPr lang="en-US" altLang="en-US" b="1" dirty="0" smtClean="0">
                <a:latin typeface="Arial Black" pitchFamily="34" charset="0"/>
                <a:cs typeface="Times New Roman" pitchFamily="18" charset="0"/>
              </a:rPr>
              <a:t> – represents carriage return</a:t>
            </a:r>
          </a:p>
          <a:p>
            <a:pPr algn="ctr" eaLnBrk="1" hangingPunct="1">
              <a:buFontTx/>
              <a:buNone/>
            </a:pPr>
            <a:r>
              <a:rPr lang="en-US" altLang="en-US" sz="2200" b="1" dirty="0" err="1" smtClean="0">
                <a:solidFill>
                  <a:srgbClr val="002060"/>
                </a:solidFill>
                <a:latin typeface="Arial Black" pitchFamily="34" charset="0"/>
                <a:cs typeface="Times New Roman" pitchFamily="18" charset="0"/>
              </a:rPr>
              <a:t>MsgBox</a:t>
            </a:r>
            <a:r>
              <a:rPr lang="en-US" altLang="en-US" sz="2200" b="1" dirty="0" smtClean="0">
                <a:solidFill>
                  <a:srgbClr val="002060"/>
                </a:solidFill>
                <a:latin typeface="Arial Black" pitchFamily="34" charset="0"/>
                <a:cs typeface="Times New Roman" pitchFamily="18" charset="0"/>
              </a:rPr>
              <a:t> “hello” &amp; </a:t>
            </a:r>
            <a:r>
              <a:rPr lang="en-US" altLang="en-US" sz="2200" b="1" dirty="0" err="1" smtClean="0">
                <a:solidFill>
                  <a:srgbClr val="002060"/>
                </a:solidFill>
                <a:latin typeface="Arial Black" pitchFamily="34" charset="0"/>
                <a:cs typeface="Times New Roman" pitchFamily="18" charset="0"/>
              </a:rPr>
              <a:t>vbTab</a:t>
            </a:r>
            <a:r>
              <a:rPr lang="en-US" altLang="en-US" sz="2200" b="1" dirty="0" smtClean="0">
                <a:solidFill>
                  <a:srgbClr val="002060"/>
                </a:solidFill>
                <a:latin typeface="Arial Black" pitchFamily="34" charset="0"/>
                <a:cs typeface="Times New Roman" pitchFamily="18" charset="0"/>
              </a:rPr>
              <a:t> &amp; “and” &amp; </a:t>
            </a:r>
            <a:r>
              <a:rPr lang="en-US" altLang="en-US" sz="2200" b="1" dirty="0" err="1" smtClean="0">
                <a:solidFill>
                  <a:srgbClr val="002060"/>
                </a:solidFill>
                <a:latin typeface="Arial Black" pitchFamily="34" charset="0"/>
                <a:cs typeface="Times New Roman" pitchFamily="18" charset="0"/>
              </a:rPr>
              <a:t>vbCrLf</a:t>
            </a:r>
            <a:r>
              <a:rPr lang="en-US" altLang="en-US" sz="2200" b="1" dirty="0" smtClean="0">
                <a:solidFill>
                  <a:srgbClr val="002060"/>
                </a:solidFill>
                <a:latin typeface="Arial Black" pitchFamily="34" charset="0"/>
                <a:cs typeface="Times New Roman" pitchFamily="18" charset="0"/>
              </a:rPr>
              <a:t> &amp; “Good-bye”</a:t>
            </a:r>
          </a:p>
          <a:p>
            <a:pPr algn="ctr" eaLnBrk="1" hangingPunct="1">
              <a:buFontTx/>
              <a:buNone/>
            </a:pPr>
            <a:endParaRPr lang="en-US" altLang="en-US" b="1" dirty="0" smtClean="0">
              <a:latin typeface="Arial Black" pitchFamily="34" charset="0"/>
              <a:cs typeface="Times New Roman" pitchFamily="18" charset="0"/>
            </a:endParaRPr>
          </a:p>
          <a:p>
            <a:pPr algn="ctr" eaLnBrk="1" hangingPunct="1">
              <a:buFontTx/>
              <a:buNone/>
            </a:pPr>
            <a:r>
              <a:rPr lang="en-US" altLang="en-US" b="1" dirty="0" smtClean="0">
                <a:solidFill>
                  <a:srgbClr val="00B050"/>
                </a:solidFill>
                <a:latin typeface="Arial Black" pitchFamily="34" charset="0"/>
                <a:cs typeface="Times New Roman" pitchFamily="18" charset="0"/>
              </a:rPr>
              <a:t>‘Displays  hello        and</a:t>
            </a:r>
          </a:p>
          <a:p>
            <a:pPr algn="ctr" eaLnBrk="1" hangingPunct="1">
              <a:buFontTx/>
              <a:buNone/>
            </a:pPr>
            <a:r>
              <a:rPr lang="en-US" altLang="en-US" b="1" dirty="0" smtClean="0">
                <a:solidFill>
                  <a:srgbClr val="00B050"/>
                </a:solidFill>
                <a:latin typeface="Arial Black" pitchFamily="34" charset="0"/>
                <a:cs typeface="Times New Roman" pitchFamily="18" charset="0"/>
              </a:rPr>
              <a:t>                 Good-bye</a:t>
            </a:r>
          </a:p>
          <a:p>
            <a:pPr eaLnBrk="1" hangingPunct="1">
              <a:buFontTx/>
              <a:buNone/>
            </a:pPr>
            <a:endParaRPr lang="en-US" altLang="en-US" b="1" dirty="0" smtClean="0">
              <a:latin typeface="Arial Black" pitchFamily="34" charset="0"/>
              <a:cs typeface="Times New Roman" pitchFamily="18" charset="0"/>
            </a:endParaRPr>
          </a:p>
        </p:txBody>
      </p:sp>
    </p:spTree>
    <p:extLst>
      <p:ext uri="{BB962C8B-B14F-4D97-AF65-F5344CB8AC3E}">
        <p14:creationId xmlns:p14="http://schemas.microsoft.com/office/powerpoint/2010/main" val="10937407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990600"/>
            <a:ext cx="8458200" cy="914400"/>
          </a:xfrm>
        </p:spPr>
        <p:txBody>
          <a:bodyPr/>
          <a:lstStyle/>
          <a:p>
            <a:pPr algn="ctr" eaLnBrk="1" fontAlgn="auto" hangingPunct="1">
              <a:spcAft>
                <a:spcPts val="0"/>
              </a:spcAft>
              <a:defRPr/>
            </a:pPr>
            <a:r>
              <a:rPr lang="en-US" dirty="0" smtClean="0">
                <a:solidFill>
                  <a:schemeClr val="tx1"/>
                </a:solidFill>
                <a:latin typeface="Arial Black" pitchFamily="34" charset="0"/>
                <a:cs typeface="Times New Roman" pitchFamily="18" charset="0"/>
              </a:rPr>
              <a:t>Character </a:t>
            </a:r>
            <a:r>
              <a:rPr lang="en-US" dirty="0">
                <a:solidFill>
                  <a:schemeClr val="tx1"/>
                </a:solidFill>
                <a:latin typeface="Arial Black" pitchFamily="34" charset="0"/>
                <a:cs typeface="Times New Roman" pitchFamily="18" charset="0"/>
              </a:rPr>
              <a:t>Data Storage</a:t>
            </a:r>
          </a:p>
        </p:txBody>
      </p:sp>
      <p:sp>
        <p:nvSpPr>
          <p:cNvPr id="29698" name="Rectangle 3"/>
          <p:cNvSpPr>
            <a:spLocks noGrp="1" noChangeArrowheads="1"/>
          </p:cNvSpPr>
          <p:nvPr>
            <p:ph idx="1"/>
          </p:nvPr>
        </p:nvSpPr>
        <p:spPr>
          <a:xfrm>
            <a:off x="685800" y="1787236"/>
            <a:ext cx="8458200" cy="5105400"/>
          </a:xfrm>
        </p:spPr>
        <p:txBody>
          <a:bodyPr>
            <a:normAutofit fontScale="85000" lnSpcReduction="10000"/>
          </a:bodyPr>
          <a:lstStyle/>
          <a:p>
            <a:pPr eaLnBrk="1" hangingPunct="1">
              <a:lnSpc>
                <a:spcPct val="90000"/>
              </a:lnSpc>
            </a:pPr>
            <a:r>
              <a:rPr lang="en-US" altLang="en-US" b="1" dirty="0" smtClean="0">
                <a:latin typeface="Arial Black" pitchFamily="34" charset="0"/>
                <a:cs typeface="Times New Roman" pitchFamily="18" charset="0"/>
              </a:rPr>
              <a:t>Unicode – created by the ISO (International Standards Org.) uses two bytes to represent a character. Ranges from 0-65,535. Represents just about every character &amp; symbol of every language. Data stores in bytes (8 bits)</a:t>
            </a:r>
          </a:p>
          <a:p>
            <a:pPr eaLnBrk="1" hangingPunct="1">
              <a:lnSpc>
                <a:spcPct val="90000"/>
              </a:lnSpc>
            </a:pPr>
            <a:r>
              <a:rPr lang="en-US" altLang="en-US" b="1" dirty="0" smtClean="0">
                <a:latin typeface="Arial Black" pitchFamily="34" charset="0"/>
                <a:cs typeface="Times New Roman" pitchFamily="18" charset="0"/>
              </a:rPr>
              <a:t>Characters are stored as binary numbers.</a:t>
            </a:r>
          </a:p>
          <a:p>
            <a:pPr eaLnBrk="1" hangingPunct="1">
              <a:lnSpc>
                <a:spcPct val="90000"/>
              </a:lnSpc>
            </a:pPr>
            <a:r>
              <a:rPr lang="en-US" altLang="en-US" b="1" dirty="0" smtClean="0">
                <a:latin typeface="Arial Black" pitchFamily="34" charset="0"/>
                <a:cs typeface="Times New Roman" pitchFamily="18" charset="0"/>
              </a:rPr>
              <a:t>ANSI – American Standard Institute developed ASCII</a:t>
            </a:r>
          </a:p>
          <a:p>
            <a:pPr eaLnBrk="1" hangingPunct="1">
              <a:lnSpc>
                <a:spcPct val="90000"/>
              </a:lnSpc>
            </a:pPr>
            <a:r>
              <a:rPr lang="en-US" altLang="en-US" b="1" dirty="0" smtClean="0">
                <a:latin typeface="Arial Black" pitchFamily="34" charset="0"/>
                <a:cs typeface="Times New Roman" pitchFamily="18" charset="0"/>
              </a:rPr>
              <a:t>ASCII – (American Standard Code for Information Interchange) uses numbers from 0 – 255 to represent letters (lowercase &amp; uppercase), symbols &amp; special characters.</a:t>
            </a:r>
          </a:p>
          <a:p>
            <a:pPr eaLnBrk="1" hangingPunct="1"/>
            <a:endParaRPr lang="en-US" altLang="en-US" b="1" dirty="0" smtClean="0">
              <a:latin typeface="Times New Roman" pitchFamily="18" charset="0"/>
              <a:cs typeface="Times New Roman" pitchFamily="18" charset="0"/>
            </a:endParaRPr>
          </a:p>
          <a:p>
            <a:pPr eaLnBrk="1" hangingPunct="1"/>
            <a:endParaRPr lang="en-US" altLang="en-US"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9147830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143000" y="1219200"/>
            <a:ext cx="7904018" cy="762000"/>
          </a:xfrm>
        </p:spPr>
        <p:txBody>
          <a:bodyPr>
            <a:normAutofit/>
          </a:bodyPr>
          <a:lstStyle/>
          <a:p>
            <a:r>
              <a:rPr lang="en-US" b="1" dirty="0">
                <a:latin typeface="Times New Roman" panose="02020603050405020304" pitchFamily="18" charset="0"/>
                <a:cs typeface="Times New Roman" panose="02020603050405020304" pitchFamily="18" charset="0"/>
              </a:rPr>
              <a:t>The </a:t>
            </a:r>
            <a:r>
              <a:rPr lang="en-US" b="1" dirty="0" err="1">
                <a:latin typeface="Times New Roman" panose="02020603050405020304" pitchFamily="18" charset="0"/>
                <a:cs typeface="Times New Roman" panose="02020603050405020304" pitchFamily="18" charset="0"/>
              </a:rPr>
              <a:t>Chr</a:t>
            </a:r>
            <a:r>
              <a:rPr lang="en-US" b="1" dirty="0">
                <a:latin typeface="Times New Roman" panose="02020603050405020304" pitchFamily="18" charset="0"/>
                <a:cs typeface="Times New Roman" panose="02020603050405020304" pitchFamily="18" charset="0"/>
              </a:rPr>
              <a:t> and the </a:t>
            </a:r>
            <a:r>
              <a:rPr lang="en-US" b="1" dirty="0" err="1">
                <a:latin typeface="Times New Roman" panose="02020603050405020304" pitchFamily="18" charset="0"/>
                <a:cs typeface="Times New Roman" panose="02020603050405020304" pitchFamily="18" charset="0"/>
              </a:rPr>
              <a:t>Asc</a:t>
            </a:r>
            <a:r>
              <a:rPr lang="en-US" b="1" dirty="0">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functions</a:t>
            </a:r>
            <a:endParaRPr lang="en-US" dirty="0"/>
          </a:p>
        </p:txBody>
      </p:sp>
      <p:sp>
        <p:nvSpPr>
          <p:cNvPr id="3" name="Subtitle 2"/>
          <p:cNvSpPr>
            <a:spLocks noGrp="1"/>
          </p:cNvSpPr>
          <p:nvPr>
            <p:ph type="subTitle" idx="1"/>
          </p:nvPr>
        </p:nvSpPr>
        <p:spPr>
          <a:xfrm>
            <a:off x="1219200" y="2286000"/>
            <a:ext cx="7924800" cy="4572000"/>
          </a:xfrm>
        </p:spPr>
        <p:txBody>
          <a:bodyPr>
            <a:normAutofit fontScale="700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err="1">
                <a:solidFill>
                  <a:schemeClr val="tx1"/>
                </a:solidFill>
                <a:latin typeface="Times New Roman" panose="02020603050405020304" pitchFamily="18" charset="0"/>
                <a:cs typeface="Times New Roman" panose="02020603050405020304" pitchFamily="18" charset="0"/>
              </a:rPr>
              <a:t>Chr</a:t>
            </a:r>
            <a:r>
              <a:rPr lang="en-US" dirty="0">
                <a:solidFill>
                  <a:schemeClr val="tx1"/>
                </a:solidFill>
                <a:latin typeface="Times New Roman" panose="02020603050405020304" pitchFamily="18" charset="0"/>
                <a:cs typeface="Times New Roman" panose="02020603050405020304" pitchFamily="18" charset="0"/>
              </a:rPr>
              <a:t> function returns the string that corresponds to an ASCII code while the </a:t>
            </a:r>
            <a:r>
              <a:rPr lang="en-US" dirty="0" err="1">
                <a:solidFill>
                  <a:schemeClr val="tx1"/>
                </a:solidFill>
                <a:latin typeface="Times New Roman" panose="02020603050405020304" pitchFamily="18" charset="0"/>
                <a:cs typeface="Times New Roman" panose="02020603050405020304" pitchFamily="18" charset="0"/>
              </a:rPr>
              <a:t>Asc</a:t>
            </a:r>
            <a:r>
              <a:rPr lang="en-US" dirty="0">
                <a:solidFill>
                  <a:schemeClr val="tx1"/>
                </a:solidFill>
                <a:latin typeface="Times New Roman" panose="02020603050405020304" pitchFamily="18" charset="0"/>
                <a:cs typeface="Times New Roman" panose="02020603050405020304" pitchFamily="18" charset="0"/>
              </a:rPr>
              <a:t> function converts an ASCII character or symbol to the corresponding ASCII code. ASCII stands for “American Standard Code for Information Interchange”. Altogether there are 255 ASCII codes and as many ASCII characters. Some of the characters may not be displayed as they may represent some actions such as the pressing of a key or produce a beep sound. The syntax of the </a:t>
            </a:r>
            <a:r>
              <a:rPr lang="en-US" dirty="0" err="1">
                <a:solidFill>
                  <a:schemeClr val="tx1"/>
                </a:solidFill>
                <a:latin typeface="Times New Roman" panose="02020603050405020304" pitchFamily="18" charset="0"/>
                <a:cs typeface="Times New Roman" panose="02020603050405020304" pitchFamily="18" charset="0"/>
              </a:rPr>
              <a:t>Chr</a:t>
            </a:r>
            <a:r>
              <a:rPr lang="en-US" dirty="0">
                <a:solidFill>
                  <a:schemeClr val="tx1"/>
                </a:solidFill>
                <a:latin typeface="Times New Roman" panose="02020603050405020304" pitchFamily="18" charset="0"/>
                <a:cs typeface="Times New Roman" panose="02020603050405020304" pitchFamily="18" charset="0"/>
              </a:rPr>
              <a:t> function is</a:t>
            </a:r>
          </a:p>
          <a:p>
            <a:pPr algn="l" fontAlgn="base"/>
            <a:r>
              <a:rPr lang="en-US" dirty="0" err="1">
                <a:solidFill>
                  <a:schemeClr val="tx1"/>
                </a:solidFill>
                <a:latin typeface="Times New Roman" panose="02020603050405020304" pitchFamily="18" charset="0"/>
                <a:cs typeface="Times New Roman" panose="02020603050405020304" pitchFamily="18" charset="0"/>
              </a:rPr>
              <a:t>Chr</a:t>
            </a:r>
            <a:r>
              <a:rPr lang="en-US" dirty="0">
                <a:solidFill>
                  <a:schemeClr val="tx1"/>
                </a:solidFill>
                <a:latin typeface="Times New Roman" panose="02020603050405020304" pitchFamily="18" charset="0"/>
                <a:cs typeface="Times New Roman" panose="02020603050405020304" pitchFamily="18" charset="0"/>
              </a:rPr>
              <a:t>(</a:t>
            </a:r>
            <a:r>
              <a:rPr lang="en-US" dirty="0" err="1">
                <a:solidFill>
                  <a:schemeClr val="tx1"/>
                </a:solidFill>
                <a:latin typeface="Times New Roman" panose="02020603050405020304" pitchFamily="18" charset="0"/>
                <a:cs typeface="Times New Roman" panose="02020603050405020304" pitchFamily="18" charset="0"/>
              </a:rPr>
              <a:t>charcode</a:t>
            </a:r>
            <a:r>
              <a:rPr lang="en-US" dirty="0">
                <a:solidFill>
                  <a:schemeClr val="tx1"/>
                </a:solidFill>
                <a:latin typeface="Times New Roman" panose="02020603050405020304" pitchFamily="18" charset="0"/>
                <a:cs typeface="Times New Roman" panose="02020603050405020304" pitchFamily="18" charset="0"/>
              </a:rPr>
              <a:t>)</a:t>
            </a:r>
          </a:p>
          <a:p>
            <a:pPr algn="l" fontAlgn="base"/>
            <a:r>
              <a:rPr lang="en-US" dirty="0">
                <a:solidFill>
                  <a:schemeClr val="tx1"/>
                </a:solidFill>
                <a:latin typeface="Times New Roman" panose="02020603050405020304" pitchFamily="18" charset="0"/>
                <a:cs typeface="Times New Roman" panose="02020603050405020304" pitchFamily="18" charset="0"/>
              </a:rPr>
              <a:t>and the format of the </a:t>
            </a:r>
            <a:r>
              <a:rPr lang="en-US" dirty="0" err="1">
                <a:solidFill>
                  <a:schemeClr val="tx1"/>
                </a:solidFill>
                <a:latin typeface="Times New Roman" panose="02020603050405020304" pitchFamily="18" charset="0"/>
                <a:cs typeface="Times New Roman" panose="02020603050405020304" pitchFamily="18" charset="0"/>
              </a:rPr>
              <a:t>Asc</a:t>
            </a:r>
            <a:r>
              <a:rPr lang="en-US" dirty="0">
                <a:solidFill>
                  <a:schemeClr val="tx1"/>
                </a:solidFill>
                <a:latin typeface="Times New Roman" panose="02020603050405020304" pitchFamily="18" charset="0"/>
                <a:cs typeface="Times New Roman" panose="02020603050405020304" pitchFamily="18" charset="0"/>
              </a:rPr>
              <a:t> function is</a:t>
            </a:r>
          </a:p>
          <a:p>
            <a:pPr algn="l" fontAlgn="base"/>
            <a:r>
              <a:rPr lang="en-US" dirty="0" err="1">
                <a:solidFill>
                  <a:schemeClr val="tx1"/>
                </a:solidFill>
                <a:latin typeface="Times New Roman" panose="02020603050405020304" pitchFamily="18" charset="0"/>
                <a:cs typeface="Times New Roman" panose="02020603050405020304" pitchFamily="18" charset="0"/>
              </a:rPr>
              <a:t>Asc</a:t>
            </a:r>
            <a:r>
              <a:rPr lang="en-US" dirty="0">
                <a:solidFill>
                  <a:schemeClr val="tx1"/>
                </a:solidFill>
                <a:latin typeface="Times New Roman" panose="02020603050405020304" pitchFamily="18" charset="0"/>
                <a:cs typeface="Times New Roman" panose="02020603050405020304" pitchFamily="18" charset="0"/>
              </a:rPr>
              <a:t>(Character)</a:t>
            </a:r>
          </a:p>
          <a:p>
            <a:pPr algn="l" fontAlgn="base"/>
            <a:r>
              <a:rPr lang="en-US" dirty="0">
                <a:solidFill>
                  <a:schemeClr val="tx1"/>
                </a:solidFill>
                <a:latin typeface="Times New Roman" panose="02020603050405020304" pitchFamily="18" charset="0"/>
                <a:cs typeface="Times New Roman" panose="02020603050405020304" pitchFamily="18" charset="0"/>
              </a:rPr>
              <a:t>The following are some examples:</a:t>
            </a:r>
          </a:p>
          <a:p>
            <a:pPr algn="l" fontAlgn="base"/>
            <a:r>
              <a:rPr lang="en-US" dirty="0" err="1">
                <a:solidFill>
                  <a:schemeClr val="tx1"/>
                </a:solidFill>
                <a:latin typeface="Times New Roman" panose="02020603050405020304" pitchFamily="18" charset="0"/>
                <a:cs typeface="Times New Roman" panose="02020603050405020304" pitchFamily="18" charset="0"/>
              </a:rPr>
              <a:t>Chr</a:t>
            </a:r>
            <a:r>
              <a:rPr lang="en-US" dirty="0">
                <a:solidFill>
                  <a:schemeClr val="tx1"/>
                </a:solidFill>
                <a:latin typeface="Times New Roman" panose="02020603050405020304" pitchFamily="18" charset="0"/>
                <a:cs typeface="Times New Roman" panose="02020603050405020304" pitchFamily="18" charset="0"/>
              </a:rPr>
              <a:t>(65) = </a:t>
            </a:r>
            <a:r>
              <a:rPr lang="en-US" dirty="0" smtClean="0">
                <a:solidFill>
                  <a:schemeClr val="tx1"/>
                </a:solidFill>
                <a:latin typeface="Times New Roman" panose="02020603050405020304" pitchFamily="18" charset="0"/>
                <a:cs typeface="Times New Roman" panose="02020603050405020304" pitchFamily="18" charset="0"/>
              </a:rPr>
              <a:t>“A”, </a:t>
            </a:r>
            <a:r>
              <a:rPr lang="en-US" dirty="0" err="1">
                <a:solidFill>
                  <a:schemeClr val="tx1"/>
                </a:solidFill>
                <a:latin typeface="Times New Roman" panose="02020603050405020304" pitchFamily="18" charset="0"/>
                <a:cs typeface="Times New Roman" panose="02020603050405020304" pitchFamily="18" charset="0"/>
              </a:rPr>
              <a:t>Chr</a:t>
            </a:r>
            <a:r>
              <a:rPr lang="en-US" dirty="0">
                <a:solidFill>
                  <a:schemeClr val="tx1"/>
                </a:solidFill>
                <a:latin typeface="Times New Roman" panose="02020603050405020304" pitchFamily="18" charset="0"/>
                <a:cs typeface="Times New Roman" panose="02020603050405020304" pitchFamily="18" charset="0"/>
              </a:rPr>
              <a:t>(122) = </a:t>
            </a:r>
            <a:r>
              <a:rPr lang="en-US" dirty="0" smtClean="0">
                <a:solidFill>
                  <a:schemeClr val="tx1"/>
                </a:solidFill>
                <a:latin typeface="Times New Roman" panose="02020603050405020304" pitchFamily="18" charset="0"/>
                <a:cs typeface="Times New Roman" panose="02020603050405020304" pitchFamily="18" charset="0"/>
              </a:rPr>
              <a:t>“z”, </a:t>
            </a:r>
            <a:r>
              <a:rPr lang="en-US" dirty="0" err="1">
                <a:solidFill>
                  <a:schemeClr val="tx1"/>
                </a:solidFill>
                <a:latin typeface="Times New Roman" panose="02020603050405020304" pitchFamily="18" charset="0"/>
                <a:cs typeface="Times New Roman" panose="02020603050405020304" pitchFamily="18" charset="0"/>
              </a:rPr>
              <a:t>Chr</a:t>
            </a:r>
            <a:r>
              <a:rPr lang="en-US" dirty="0">
                <a:solidFill>
                  <a:schemeClr val="tx1"/>
                </a:solidFill>
                <a:latin typeface="Times New Roman" panose="02020603050405020304" pitchFamily="18" charset="0"/>
                <a:cs typeface="Times New Roman" panose="02020603050405020304" pitchFamily="18" charset="0"/>
              </a:rPr>
              <a:t>(37) = </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t>
            </a:r>
          </a:p>
          <a:p>
            <a:pPr algn="l" fontAlgn="base"/>
            <a:r>
              <a:rPr lang="en-US" dirty="0" err="1">
                <a:solidFill>
                  <a:schemeClr val="tx1"/>
                </a:solidFill>
                <a:latin typeface="Times New Roman" panose="02020603050405020304" pitchFamily="18" charset="0"/>
                <a:cs typeface="Times New Roman" panose="02020603050405020304" pitchFamily="18" charset="0"/>
              </a:rPr>
              <a:t>Asc</a:t>
            </a:r>
            <a:r>
              <a:rPr lang="en-US" dirty="0">
                <a:solidFill>
                  <a:schemeClr val="tx1"/>
                </a:solidFill>
                <a:latin typeface="Times New Roman" panose="02020603050405020304" pitchFamily="18" charset="0"/>
                <a:cs typeface="Times New Roman" panose="02020603050405020304" pitchFamily="18" charset="0"/>
              </a:rPr>
              <a:t>(“B”) = 66, </a:t>
            </a:r>
            <a:r>
              <a:rPr lang="en-US" dirty="0" err="1">
                <a:solidFill>
                  <a:schemeClr val="tx1"/>
                </a:solidFill>
                <a:latin typeface="Times New Roman" panose="02020603050405020304" pitchFamily="18" charset="0"/>
                <a:cs typeface="Times New Roman" panose="02020603050405020304" pitchFamily="18" charset="0"/>
              </a:rPr>
              <a:t>Asc</a:t>
            </a:r>
            <a:r>
              <a:rPr lang="en-US" dirty="0">
                <a:solidFill>
                  <a:schemeClr val="tx1"/>
                </a:solidFill>
                <a:latin typeface="Times New Roman" panose="02020603050405020304" pitchFamily="18" charset="0"/>
                <a:cs typeface="Times New Roman" panose="02020603050405020304" pitchFamily="18" charset="0"/>
              </a:rPr>
              <a:t>(“&amp;”) = 38</a:t>
            </a:r>
          </a:p>
          <a:p>
            <a:endParaRPr lang="en-US" dirty="0"/>
          </a:p>
        </p:txBody>
      </p:sp>
    </p:spTree>
    <p:extLst>
      <p:ext uri="{BB962C8B-B14F-4D97-AF65-F5344CB8AC3E}">
        <p14:creationId xmlns:p14="http://schemas.microsoft.com/office/powerpoint/2010/main" val="26031535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143000" y="1066800"/>
            <a:ext cx="8001000" cy="914400"/>
          </a:xfrm>
        </p:spPr>
        <p:txBody>
          <a:bodyPr/>
          <a:lstStyle/>
          <a:p>
            <a:pPr algn="ctr" eaLnBrk="1" fontAlgn="auto" hangingPunct="1">
              <a:spcAft>
                <a:spcPts val="0"/>
              </a:spcAft>
              <a:defRPr/>
            </a:pPr>
            <a:r>
              <a:rPr lang="en-US" dirty="0" err="1">
                <a:solidFill>
                  <a:schemeClr val="tx1"/>
                </a:solidFill>
                <a:latin typeface="Arial Black" pitchFamily="34" charset="0"/>
                <a:cs typeface="Times New Roman" pitchFamily="18" charset="0"/>
              </a:rPr>
              <a:t>Asc</a:t>
            </a:r>
            <a:r>
              <a:rPr lang="en-US" dirty="0">
                <a:solidFill>
                  <a:schemeClr val="tx1"/>
                </a:solidFill>
                <a:latin typeface="Arial Black" pitchFamily="34" charset="0"/>
                <a:cs typeface="Times New Roman" pitchFamily="18" charset="0"/>
              </a:rPr>
              <a:t> Function</a:t>
            </a:r>
          </a:p>
        </p:txBody>
      </p:sp>
      <p:sp>
        <p:nvSpPr>
          <p:cNvPr id="31746" name="Rectangle 3"/>
          <p:cNvSpPr>
            <a:spLocks noGrp="1" noChangeArrowheads="1"/>
          </p:cNvSpPr>
          <p:nvPr>
            <p:ph idx="1"/>
          </p:nvPr>
        </p:nvSpPr>
        <p:spPr>
          <a:xfrm>
            <a:off x="1143000" y="1981200"/>
            <a:ext cx="8001000" cy="4876800"/>
          </a:xfrm>
        </p:spPr>
        <p:txBody>
          <a:bodyPr>
            <a:normAutofit fontScale="92500" lnSpcReduction="10000"/>
          </a:bodyPr>
          <a:lstStyle/>
          <a:p>
            <a:pPr eaLnBrk="1" hangingPunct="1"/>
            <a:r>
              <a:rPr lang="en-US" altLang="en-US" b="1" dirty="0" smtClean="0">
                <a:latin typeface="Arial Black" pitchFamily="34" charset="0"/>
                <a:cs typeface="Times New Roman" pitchFamily="18" charset="0"/>
              </a:rPr>
              <a:t>Built-in function that returns the ASCII code corresponding to a character.</a:t>
            </a:r>
          </a:p>
          <a:p>
            <a:pPr eaLnBrk="1" hangingPunct="1"/>
            <a:r>
              <a:rPr lang="en-US" altLang="en-US" b="1" dirty="0" smtClean="0">
                <a:latin typeface="Arial Black" pitchFamily="34" charset="0"/>
                <a:cs typeface="Times New Roman" pitchFamily="18" charset="0"/>
              </a:rPr>
              <a:t>Form:  </a:t>
            </a:r>
            <a:r>
              <a:rPr lang="en-US" altLang="en-US" b="1" dirty="0" err="1" smtClean="0">
                <a:latin typeface="Arial Black" pitchFamily="34" charset="0"/>
                <a:cs typeface="Times New Roman" pitchFamily="18" charset="0"/>
              </a:rPr>
              <a:t>Asc</a:t>
            </a:r>
            <a:r>
              <a:rPr lang="en-US" altLang="en-US" b="1" dirty="0" smtClean="0">
                <a:latin typeface="Arial Black" pitchFamily="34" charset="0"/>
                <a:cs typeface="Times New Roman" pitchFamily="18" charset="0"/>
              </a:rPr>
              <a:t>(string)</a:t>
            </a:r>
          </a:p>
          <a:p>
            <a:pPr eaLnBrk="1" hangingPunct="1"/>
            <a:r>
              <a:rPr lang="en-US" altLang="en-US" b="1" dirty="0" smtClean="0">
                <a:latin typeface="Arial Black" pitchFamily="34" charset="0"/>
                <a:cs typeface="Times New Roman" pitchFamily="18" charset="0"/>
              </a:rPr>
              <a:t>String – represents a string variable or a string in double quotes.</a:t>
            </a:r>
          </a:p>
          <a:p>
            <a:pPr eaLnBrk="1" hangingPunct="1">
              <a:buFontTx/>
              <a:buNone/>
            </a:pPr>
            <a:r>
              <a:rPr lang="en-US" altLang="en-US" b="1" dirty="0" smtClean="0">
                <a:solidFill>
                  <a:srgbClr val="002060"/>
                </a:solidFill>
                <a:latin typeface="Arial Black" pitchFamily="34" charset="0"/>
                <a:cs typeface="Times New Roman" pitchFamily="18" charset="0"/>
              </a:rPr>
              <a:t>Dim </a:t>
            </a:r>
            <a:r>
              <a:rPr lang="en-US" altLang="en-US" b="1" dirty="0" err="1" smtClean="0">
                <a:solidFill>
                  <a:srgbClr val="002060"/>
                </a:solidFill>
                <a:latin typeface="Arial Black" pitchFamily="34" charset="0"/>
                <a:cs typeface="Times New Roman" pitchFamily="18" charset="0"/>
              </a:rPr>
              <a:t>strChar</a:t>
            </a:r>
            <a:r>
              <a:rPr lang="en-US" altLang="en-US" b="1" dirty="0" smtClean="0">
                <a:solidFill>
                  <a:srgbClr val="002060"/>
                </a:solidFill>
                <a:latin typeface="Arial Black" pitchFamily="34" charset="0"/>
                <a:cs typeface="Times New Roman" pitchFamily="18" charset="0"/>
              </a:rPr>
              <a:t> As String</a:t>
            </a:r>
          </a:p>
          <a:p>
            <a:pPr eaLnBrk="1" hangingPunct="1">
              <a:buFontTx/>
              <a:buNone/>
            </a:pPr>
            <a:r>
              <a:rPr lang="en-US" altLang="en-US" b="1" dirty="0" err="1" smtClean="0">
                <a:solidFill>
                  <a:srgbClr val="002060"/>
                </a:solidFill>
                <a:latin typeface="Arial Black" pitchFamily="34" charset="0"/>
                <a:cs typeface="Times New Roman" pitchFamily="18" charset="0"/>
              </a:rPr>
              <a:t>strChar</a:t>
            </a:r>
            <a:r>
              <a:rPr lang="en-US" altLang="en-US" b="1" dirty="0" smtClean="0">
                <a:solidFill>
                  <a:srgbClr val="002060"/>
                </a:solidFill>
                <a:latin typeface="Arial Black" pitchFamily="34" charset="0"/>
                <a:cs typeface="Times New Roman" pitchFamily="18" charset="0"/>
              </a:rPr>
              <a:t> = “A”</a:t>
            </a:r>
          </a:p>
          <a:p>
            <a:pPr eaLnBrk="1" hangingPunct="1">
              <a:buFontTx/>
              <a:buNone/>
            </a:pPr>
            <a:r>
              <a:rPr lang="en-US" altLang="en-US" b="1" dirty="0" err="1" smtClean="0">
                <a:solidFill>
                  <a:srgbClr val="002060"/>
                </a:solidFill>
                <a:latin typeface="Arial Black" pitchFamily="34" charset="0"/>
                <a:cs typeface="Times New Roman" pitchFamily="18" charset="0"/>
              </a:rPr>
              <a:t>lblAns.Text</a:t>
            </a:r>
            <a:r>
              <a:rPr lang="en-US" altLang="en-US" b="1" dirty="0" smtClean="0">
                <a:solidFill>
                  <a:srgbClr val="002060"/>
                </a:solidFill>
                <a:latin typeface="Arial Black" pitchFamily="34" charset="0"/>
                <a:cs typeface="Times New Roman" pitchFamily="18" charset="0"/>
              </a:rPr>
              <a:t> = </a:t>
            </a:r>
            <a:r>
              <a:rPr lang="en-US" altLang="en-US" b="1" dirty="0" err="1" smtClean="0">
                <a:solidFill>
                  <a:srgbClr val="002060"/>
                </a:solidFill>
                <a:latin typeface="Arial Black" pitchFamily="34" charset="0"/>
                <a:cs typeface="Times New Roman" pitchFamily="18" charset="0"/>
              </a:rPr>
              <a:t>Asc</a:t>
            </a:r>
            <a:r>
              <a:rPr lang="en-US" altLang="en-US" b="1" dirty="0" smtClean="0">
                <a:solidFill>
                  <a:srgbClr val="002060"/>
                </a:solidFill>
                <a:latin typeface="Arial Black" pitchFamily="34" charset="0"/>
                <a:cs typeface="Times New Roman" pitchFamily="18" charset="0"/>
              </a:rPr>
              <a:t>(</a:t>
            </a:r>
            <a:r>
              <a:rPr lang="en-US" altLang="en-US" b="1" dirty="0" err="1" smtClean="0">
                <a:solidFill>
                  <a:srgbClr val="002060"/>
                </a:solidFill>
                <a:latin typeface="Arial Black" pitchFamily="34" charset="0"/>
                <a:cs typeface="Times New Roman" pitchFamily="18" charset="0"/>
              </a:rPr>
              <a:t>strChar</a:t>
            </a:r>
            <a:r>
              <a:rPr lang="en-US" altLang="en-US" b="1" dirty="0" smtClean="0">
                <a:solidFill>
                  <a:srgbClr val="002060"/>
                </a:solidFill>
                <a:latin typeface="Arial Black" pitchFamily="34" charset="0"/>
                <a:cs typeface="Times New Roman" pitchFamily="18" charset="0"/>
              </a:rPr>
              <a:t>)</a:t>
            </a:r>
          </a:p>
          <a:p>
            <a:pPr eaLnBrk="1" hangingPunct="1">
              <a:buFontTx/>
              <a:buNone/>
            </a:pPr>
            <a:r>
              <a:rPr lang="en-US" altLang="en-US" b="1" dirty="0" smtClean="0">
                <a:solidFill>
                  <a:srgbClr val="00B050"/>
                </a:solidFill>
                <a:latin typeface="Arial Black" pitchFamily="34" charset="0"/>
                <a:cs typeface="Times New Roman" pitchFamily="18" charset="0"/>
              </a:rPr>
              <a:t>‘Displays 65</a:t>
            </a:r>
          </a:p>
          <a:p>
            <a:pPr eaLnBrk="1" hangingPunct="1"/>
            <a:endParaRPr lang="en-US" altLang="en-US" b="1" dirty="0" smtClean="0">
              <a:latin typeface="Times New Roman" pitchFamily="18" charset="0"/>
              <a:cs typeface="Times New Roman" pitchFamily="18" charset="0"/>
            </a:endParaRPr>
          </a:p>
          <a:p>
            <a:pPr eaLnBrk="1" hangingPunct="1"/>
            <a:endParaRPr lang="en-US" altLang="en-US"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5419390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990600" y="1143000"/>
            <a:ext cx="8153400" cy="990600"/>
          </a:xfrm>
        </p:spPr>
        <p:txBody>
          <a:bodyPr/>
          <a:lstStyle/>
          <a:p>
            <a:pPr algn="ctr" eaLnBrk="1" fontAlgn="auto" hangingPunct="1">
              <a:spcAft>
                <a:spcPts val="0"/>
              </a:spcAft>
              <a:defRPr/>
            </a:pPr>
            <a:r>
              <a:rPr lang="en-US" dirty="0" err="1">
                <a:solidFill>
                  <a:schemeClr val="tx1"/>
                </a:solidFill>
                <a:latin typeface="Arial Black" pitchFamily="34" charset="0"/>
                <a:cs typeface="Times New Roman" pitchFamily="18" charset="0"/>
              </a:rPr>
              <a:t>Chr</a:t>
            </a:r>
            <a:r>
              <a:rPr lang="en-US" dirty="0">
                <a:solidFill>
                  <a:schemeClr val="tx1"/>
                </a:solidFill>
                <a:latin typeface="Arial Black" pitchFamily="34" charset="0"/>
                <a:cs typeface="Times New Roman" pitchFamily="18" charset="0"/>
              </a:rPr>
              <a:t> Function</a:t>
            </a:r>
          </a:p>
        </p:txBody>
      </p:sp>
      <p:sp>
        <p:nvSpPr>
          <p:cNvPr id="32770" name="Rectangle 3"/>
          <p:cNvSpPr>
            <a:spLocks noGrp="1" noChangeArrowheads="1"/>
          </p:cNvSpPr>
          <p:nvPr>
            <p:ph idx="1"/>
          </p:nvPr>
        </p:nvSpPr>
        <p:spPr>
          <a:xfrm>
            <a:off x="1219199" y="2133600"/>
            <a:ext cx="7938655" cy="4703618"/>
          </a:xfrm>
        </p:spPr>
        <p:txBody>
          <a:bodyPr>
            <a:normAutofit fontScale="92500" lnSpcReduction="20000"/>
          </a:bodyPr>
          <a:lstStyle/>
          <a:p>
            <a:pPr eaLnBrk="1" hangingPunct="1"/>
            <a:r>
              <a:rPr lang="en-US" altLang="en-US" b="1" dirty="0" smtClean="0">
                <a:latin typeface="Arial Black" pitchFamily="34" charset="0"/>
                <a:cs typeface="Times New Roman" pitchFamily="18" charset="0"/>
              </a:rPr>
              <a:t>Built-in function that returns the character corresponding to an ASCII code (decimal number)</a:t>
            </a:r>
          </a:p>
          <a:p>
            <a:pPr eaLnBrk="1" hangingPunct="1"/>
            <a:r>
              <a:rPr lang="en-US" altLang="en-US" b="1" dirty="0" smtClean="0">
                <a:latin typeface="Arial Black" pitchFamily="34" charset="0"/>
                <a:cs typeface="Times New Roman" pitchFamily="18" charset="0"/>
              </a:rPr>
              <a:t>Form:    </a:t>
            </a:r>
            <a:r>
              <a:rPr lang="en-US" altLang="en-US" b="1" dirty="0" err="1" smtClean="0">
                <a:latin typeface="Arial Black" pitchFamily="34" charset="0"/>
                <a:cs typeface="Times New Roman" pitchFamily="18" charset="0"/>
              </a:rPr>
              <a:t>Chr</a:t>
            </a:r>
            <a:r>
              <a:rPr lang="en-US" altLang="en-US" b="1" dirty="0" smtClean="0">
                <a:latin typeface="Arial Black" pitchFamily="34" charset="0"/>
                <a:cs typeface="Times New Roman" pitchFamily="18" charset="0"/>
              </a:rPr>
              <a:t>(integer)</a:t>
            </a:r>
          </a:p>
          <a:p>
            <a:pPr eaLnBrk="1" hangingPunct="1"/>
            <a:r>
              <a:rPr lang="en-US" altLang="en-US" b="1" dirty="0" smtClean="0">
                <a:latin typeface="Arial Black" pitchFamily="34" charset="0"/>
                <a:cs typeface="Times New Roman" pitchFamily="18" charset="0"/>
              </a:rPr>
              <a:t>Integer is an integer variable or number that ranges from 0-255</a:t>
            </a:r>
          </a:p>
          <a:p>
            <a:pPr eaLnBrk="1" hangingPunct="1">
              <a:buFontTx/>
              <a:buNone/>
            </a:pPr>
            <a:r>
              <a:rPr lang="en-US" altLang="en-US" b="1" dirty="0" smtClean="0">
                <a:solidFill>
                  <a:srgbClr val="002060"/>
                </a:solidFill>
                <a:latin typeface="Arial Black" pitchFamily="34" charset="0"/>
                <a:cs typeface="Times New Roman" pitchFamily="18" charset="0"/>
              </a:rPr>
              <a:t>Dim </a:t>
            </a:r>
            <a:r>
              <a:rPr lang="en-US" altLang="en-US" b="1" dirty="0" err="1" smtClean="0">
                <a:solidFill>
                  <a:srgbClr val="002060"/>
                </a:solidFill>
                <a:latin typeface="Arial Black" pitchFamily="34" charset="0"/>
                <a:cs typeface="Times New Roman" pitchFamily="18" charset="0"/>
              </a:rPr>
              <a:t>intAscii</a:t>
            </a:r>
            <a:r>
              <a:rPr lang="en-US" altLang="en-US" b="1" dirty="0" smtClean="0">
                <a:solidFill>
                  <a:srgbClr val="002060"/>
                </a:solidFill>
                <a:latin typeface="Arial Black" pitchFamily="34" charset="0"/>
                <a:cs typeface="Times New Roman" pitchFamily="18" charset="0"/>
              </a:rPr>
              <a:t> As Integer</a:t>
            </a:r>
          </a:p>
          <a:p>
            <a:pPr eaLnBrk="1" hangingPunct="1">
              <a:buFontTx/>
              <a:buNone/>
            </a:pPr>
            <a:r>
              <a:rPr lang="en-US" altLang="en-US" b="1" dirty="0" err="1" smtClean="0">
                <a:solidFill>
                  <a:srgbClr val="002060"/>
                </a:solidFill>
                <a:latin typeface="Arial Black" pitchFamily="34" charset="0"/>
                <a:cs typeface="Times New Roman" pitchFamily="18" charset="0"/>
              </a:rPr>
              <a:t>intAscii</a:t>
            </a:r>
            <a:r>
              <a:rPr lang="en-US" altLang="en-US" b="1" dirty="0" smtClean="0">
                <a:solidFill>
                  <a:srgbClr val="002060"/>
                </a:solidFill>
                <a:latin typeface="Arial Black" pitchFamily="34" charset="0"/>
                <a:cs typeface="Times New Roman" pitchFamily="18" charset="0"/>
              </a:rPr>
              <a:t> = 66</a:t>
            </a:r>
          </a:p>
          <a:p>
            <a:pPr eaLnBrk="1" hangingPunct="1">
              <a:buFontTx/>
              <a:buNone/>
            </a:pPr>
            <a:r>
              <a:rPr lang="en-US" altLang="en-US" b="1" dirty="0" err="1" smtClean="0">
                <a:solidFill>
                  <a:srgbClr val="002060"/>
                </a:solidFill>
                <a:latin typeface="Arial Black" pitchFamily="34" charset="0"/>
                <a:cs typeface="Times New Roman" pitchFamily="18" charset="0"/>
              </a:rPr>
              <a:t>lblAns.Text</a:t>
            </a:r>
            <a:r>
              <a:rPr lang="en-US" altLang="en-US" b="1" dirty="0" smtClean="0">
                <a:solidFill>
                  <a:srgbClr val="002060"/>
                </a:solidFill>
                <a:latin typeface="Arial Black" pitchFamily="34" charset="0"/>
                <a:cs typeface="Times New Roman" pitchFamily="18" charset="0"/>
              </a:rPr>
              <a:t> = </a:t>
            </a:r>
            <a:r>
              <a:rPr lang="en-US" altLang="en-US" b="1" dirty="0" err="1" smtClean="0">
                <a:solidFill>
                  <a:srgbClr val="002060"/>
                </a:solidFill>
                <a:latin typeface="Arial Black" pitchFamily="34" charset="0"/>
                <a:cs typeface="Times New Roman" pitchFamily="18" charset="0"/>
              </a:rPr>
              <a:t>Chr</a:t>
            </a:r>
            <a:r>
              <a:rPr lang="en-US" altLang="en-US" b="1" dirty="0" smtClean="0">
                <a:solidFill>
                  <a:srgbClr val="002060"/>
                </a:solidFill>
                <a:latin typeface="Arial Black" pitchFamily="34" charset="0"/>
                <a:cs typeface="Times New Roman" pitchFamily="18" charset="0"/>
              </a:rPr>
              <a:t>(</a:t>
            </a:r>
            <a:r>
              <a:rPr lang="en-US" altLang="en-US" b="1" dirty="0" err="1" smtClean="0">
                <a:solidFill>
                  <a:srgbClr val="002060"/>
                </a:solidFill>
                <a:latin typeface="Arial Black" pitchFamily="34" charset="0"/>
                <a:cs typeface="Times New Roman" pitchFamily="18" charset="0"/>
              </a:rPr>
              <a:t>intAscii</a:t>
            </a:r>
            <a:r>
              <a:rPr lang="en-US" altLang="en-US" b="1" dirty="0" smtClean="0">
                <a:solidFill>
                  <a:srgbClr val="002060"/>
                </a:solidFill>
                <a:latin typeface="Arial Black" pitchFamily="34" charset="0"/>
                <a:cs typeface="Times New Roman" pitchFamily="18" charset="0"/>
              </a:rPr>
              <a:t>)</a:t>
            </a:r>
          </a:p>
          <a:p>
            <a:pPr eaLnBrk="1" hangingPunct="1">
              <a:buFontTx/>
              <a:buNone/>
            </a:pPr>
            <a:r>
              <a:rPr lang="en-US" altLang="en-US" b="1" dirty="0" smtClean="0">
                <a:solidFill>
                  <a:srgbClr val="00B050"/>
                </a:solidFill>
                <a:latin typeface="Arial Black" pitchFamily="34" charset="0"/>
                <a:cs typeface="Times New Roman" pitchFamily="18" charset="0"/>
              </a:rPr>
              <a:t>‘Displays   B</a:t>
            </a:r>
          </a:p>
          <a:p>
            <a:pPr eaLnBrk="1" hangingPunct="1"/>
            <a:endParaRPr lang="en-US" altLang="en-US"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551581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84564" y="1143000"/>
            <a:ext cx="7904018" cy="762000"/>
          </a:xfrm>
        </p:spPr>
        <p:txBody>
          <a:bodyPr>
            <a:normAutofit/>
          </a:bodyPr>
          <a:lstStyle/>
          <a:p>
            <a:r>
              <a:rPr lang="en-US" sz="3600" b="1" dirty="0"/>
              <a:t>String Manipulation Using + and &amp; signs</a:t>
            </a:r>
            <a:r>
              <a:rPr lang="en-US" sz="3600" b="1" dirty="0" smtClean="0"/>
              <a:t>.</a:t>
            </a:r>
            <a:endParaRPr lang="en-US" sz="3600" dirty="0"/>
          </a:p>
        </p:txBody>
      </p:sp>
      <p:sp>
        <p:nvSpPr>
          <p:cNvPr id="3" name="Subtitle 2"/>
          <p:cNvSpPr>
            <a:spLocks noGrp="1"/>
          </p:cNvSpPr>
          <p:nvPr>
            <p:ph type="subTitle" idx="1"/>
          </p:nvPr>
        </p:nvSpPr>
        <p:spPr>
          <a:xfrm>
            <a:off x="1219200" y="1905001"/>
            <a:ext cx="7924800" cy="4925290"/>
          </a:xfrm>
        </p:spPr>
        <p:txBody>
          <a:bodyPr>
            <a:normAutofit fontScale="70000" lnSpcReduction="20000"/>
          </a:bodyPr>
          <a:lstStyle/>
          <a:p>
            <a:pPr algn="l" fontAlgn="base"/>
            <a:r>
              <a:rPr lang="en-US" dirty="0">
                <a:solidFill>
                  <a:schemeClr val="tx1"/>
                </a:solidFill>
                <a:latin typeface="Times New Roman" panose="02020603050405020304" pitchFamily="18" charset="0"/>
                <a:cs typeface="Times New Roman" panose="02020603050405020304" pitchFamily="18" charset="0"/>
              </a:rPr>
              <a:t>S</a:t>
            </a:r>
            <a:r>
              <a:rPr lang="en-US" dirty="0" smtClean="0">
                <a:solidFill>
                  <a:schemeClr val="tx1"/>
                </a:solidFill>
                <a:latin typeface="Times New Roman" panose="02020603050405020304" pitchFamily="18" charset="0"/>
                <a:cs typeface="Times New Roman" panose="02020603050405020304" pitchFamily="18" charset="0"/>
              </a:rPr>
              <a:t>trings </a:t>
            </a:r>
            <a:r>
              <a:rPr lang="en-US" dirty="0">
                <a:solidFill>
                  <a:schemeClr val="tx1"/>
                </a:solidFill>
                <a:latin typeface="Times New Roman" panose="02020603050405020304" pitchFamily="18" charset="0"/>
                <a:cs typeface="Times New Roman" panose="02020603050405020304" pitchFamily="18" charset="0"/>
              </a:rPr>
              <a:t>can be manipulated using the </a:t>
            </a:r>
            <a:r>
              <a:rPr lang="en-US" b="1" dirty="0">
                <a:solidFill>
                  <a:schemeClr val="tx1"/>
                </a:solidFill>
                <a:latin typeface="Times New Roman" panose="02020603050405020304" pitchFamily="18" charset="0"/>
                <a:cs typeface="Times New Roman" panose="02020603050405020304" pitchFamily="18" charset="0"/>
              </a:rPr>
              <a:t>&amp;</a:t>
            </a:r>
            <a:r>
              <a:rPr lang="en-US" dirty="0">
                <a:solidFill>
                  <a:schemeClr val="tx1"/>
                </a:solidFill>
                <a:latin typeface="Times New Roman" panose="02020603050405020304" pitchFamily="18" charset="0"/>
                <a:cs typeface="Times New Roman" panose="02020603050405020304" pitchFamily="18" charset="0"/>
              </a:rPr>
              <a:t> sign and the </a:t>
            </a:r>
            <a:r>
              <a:rPr lang="en-US" b="1" dirty="0">
                <a:solidFill>
                  <a:schemeClr val="tx1"/>
                </a:solidFill>
                <a:latin typeface="Times New Roman" panose="02020603050405020304" pitchFamily="18" charset="0"/>
                <a:cs typeface="Times New Roman" panose="02020603050405020304" pitchFamily="18" charset="0"/>
              </a:rPr>
              <a:t>+</a:t>
            </a:r>
            <a:r>
              <a:rPr lang="en-US" dirty="0">
                <a:solidFill>
                  <a:schemeClr val="tx1"/>
                </a:solidFill>
                <a:latin typeface="Times New Roman" panose="02020603050405020304" pitchFamily="18" charset="0"/>
                <a:cs typeface="Times New Roman" panose="02020603050405020304" pitchFamily="18" charset="0"/>
              </a:rPr>
              <a:t> sign, both perform the string concatenation. It means combining two or more smaller strings into larger strings. </a:t>
            </a:r>
            <a:endParaRPr lang="en-US" dirty="0" smtClean="0">
              <a:solidFill>
                <a:schemeClr val="tx1"/>
              </a:solidFill>
              <a:latin typeface="Times New Roman" panose="02020603050405020304" pitchFamily="18" charset="0"/>
              <a:cs typeface="Times New Roman" panose="02020603050405020304" pitchFamily="18" charset="0"/>
            </a:endParaRPr>
          </a:p>
          <a:p>
            <a:pPr algn="l" fontAlgn="base"/>
            <a:r>
              <a:rPr lang="en-US" dirty="0" smtClean="0">
                <a:solidFill>
                  <a:schemeClr val="tx1"/>
                </a:solidFill>
                <a:latin typeface="Times New Roman" panose="02020603050405020304" pitchFamily="18" charset="0"/>
                <a:cs typeface="Times New Roman" panose="02020603050405020304" pitchFamily="18" charset="0"/>
              </a:rPr>
              <a:t>For </a:t>
            </a:r>
            <a:r>
              <a:rPr lang="en-US" dirty="0">
                <a:solidFill>
                  <a:schemeClr val="tx1"/>
                </a:solidFill>
                <a:latin typeface="Times New Roman" panose="02020603050405020304" pitchFamily="18" charset="0"/>
                <a:cs typeface="Times New Roman" panose="02020603050405020304" pitchFamily="18" charset="0"/>
              </a:rPr>
              <a:t>example, we can join “Visual” ,”Basic” and “2013″ into “Visual Basic 2013″ using “</a:t>
            </a:r>
            <a:r>
              <a:rPr lang="en-US" dirty="0" err="1">
                <a:solidFill>
                  <a:schemeClr val="tx1"/>
                </a:solidFill>
                <a:latin typeface="Times New Roman" panose="02020603050405020304" pitchFamily="18" charset="0"/>
                <a:cs typeface="Times New Roman" panose="02020603050405020304" pitchFamily="18" charset="0"/>
              </a:rPr>
              <a:t>Visual”&amp;”Basic</a:t>
            </a:r>
            <a:r>
              <a:rPr lang="en-US" dirty="0">
                <a:solidFill>
                  <a:schemeClr val="tx1"/>
                </a:solidFill>
                <a:latin typeface="Times New Roman" panose="02020603050405020304" pitchFamily="18" charset="0"/>
                <a:cs typeface="Times New Roman" panose="02020603050405020304" pitchFamily="18" charset="0"/>
              </a:rPr>
              <a:t>” or “Visual “+”Basic”, as shown in the Examples below:</a:t>
            </a:r>
          </a:p>
          <a:p>
            <a:pPr algn="l" fontAlgn="base"/>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Button1_Click(</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Button1.Click</a:t>
            </a:r>
          </a:p>
          <a:p>
            <a:pPr algn="l" fontAlgn="base"/>
            <a:r>
              <a:rPr lang="en-US" b="1" dirty="0">
                <a:solidFill>
                  <a:schemeClr val="tx1"/>
                </a:solidFill>
                <a:latin typeface="Times New Roman" panose="02020603050405020304" pitchFamily="18" charset="0"/>
                <a:cs typeface="Times New Roman" panose="02020603050405020304" pitchFamily="18" charset="0"/>
              </a:rPr>
              <a:t>      Dim </a:t>
            </a:r>
            <a:r>
              <a:rPr lang="en-US" b="1" dirty="0" smtClean="0">
                <a:solidFill>
                  <a:schemeClr val="tx1"/>
                </a:solidFill>
                <a:latin typeface="Times New Roman" panose="02020603050405020304" pitchFamily="18" charset="0"/>
                <a:cs typeface="Times New Roman" panose="02020603050405020304" pitchFamily="18" charset="0"/>
              </a:rPr>
              <a:t>strText1</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strText2</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strText3</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strText4 </a:t>
            </a:r>
            <a:r>
              <a:rPr lang="en-US" b="1" dirty="0">
                <a:solidFill>
                  <a:schemeClr val="tx1"/>
                </a:solidFill>
                <a:latin typeface="Times New Roman" panose="02020603050405020304" pitchFamily="18" charset="0"/>
                <a:cs typeface="Times New Roman" panose="02020603050405020304" pitchFamily="18" charset="0"/>
              </a:rPr>
              <a:t>As String</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strText1 </a:t>
            </a:r>
            <a:r>
              <a:rPr lang="en-US" b="1" dirty="0">
                <a:solidFill>
                  <a:schemeClr val="tx1"/>
                </a:solidFill>
                <a:latin typeface="Times New Roman" panose="02020603050405020304" pitchFamily="18" charset="0"/>
                <a:cs typeface="Times New Roman" panose="02020603050405020304" pitchFamily="18" charset="0"/>
              </a:rPr>
              <a:t>= “Visual”</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strText2 </a:t>
            </a:r>
            <a:r>
              <a:rPr lang="en-US" b="1" dirty="0">
                <a:solidFill>
                  <a:schemeClr val="tx1"/>
                </a:solidFill>
                <a:latin typeface="Times New Roman" panose="02020603050405020304" pitchFamily="18" charset="0"/>
                <a:cs typeface="Times New Roman" panose="02020603050405020304" pitchFamily="18" charset="0"/>
              </a:rPr>
              <a:t>= “Basic”</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strText3</a:t>
            </a:r>
            <a:r>
              <a:rPr lang="en-US" b="1" dirty="0">
                <a:solidFill>
                  <a:schemeClr val="tx1"/>
                </a:solidFill>
                <a:latin typeface="Times New Roman" panose="02020603050405020304" pitchFamily="18" charset="0"/>
                <a:cs typeface="Times New Roman" panose="02020603050405020304" pitchFamily="18" charset="0"/>
              </a:rPr>
              <a:t>=”2013″</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strText4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strText1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strText2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strText3</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MsgBox</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(strText4</a:t>
            </a:r>
            <a:r>
              <a:rPr lang="en-US" b="1" dirty="0">
                <a:solidFill>
                  <a:schemeClr val="tx1"/>
                </a:solidFill>
                <a:latin typeface="Times New Roman" panose="02020603050405020304" pitchFamily="18" charset="0"/>
                <a:cs typeface="Times New Roman" panose="02020603050405020304" pitchFamily="18" charset="0"/>
              </a:rPr>
              <a:t>) </a:t>
            </a:r>
          </a:p>
          <a:p>
            <a:pPr algn="l" fontAlgn="base"/>
            <a:r>
              <a:rPr lang="en-US" b="1" dirty="0">
                <a:solidFill>
                  <a:schemeClr val="tx1"/>
                </a:solidFill>
                <a:latin typeface="Times New Roman" panose="02020603050405020304" pitchFamily="18" charset="0"/>
                <a:cs typeface="Times New Roman" panose="02020603050405020304" pitchFamily="18" charset="0"/>
              </a:rPr>
              <a:t>End Sub</a:t>
            </a:r>
          </a:p>
        </p:txBody>
      </p:sp>
    </p:spTree>
    <p:extLst>
      <p:ext uri="{BB962C8B-B14F-4D97-AF65-F5344CB8AC3E}">
        <p14:creationId xmlns:p14="http://schemas.microsoft.com/office/powerpoint/2010/main" val="16829118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6085" y="1066800"/>
            <a:ext cx="7904018" cy="762000"/>
          </a:xfrm>
        </p:spPr>
        <p:txBody>
          <a:bodyPr/>
          <a:lstStyle/>
          <a:p>
            <a:r>
              <a:rPr lang="en-US" dirty="0" smtClean="0"/>
              <a:t>&amp; String Concatenation</a:t>
            </a:r>
            <a:endParaRPr lang="en-US" dirty="0"/>
          </a:p>
        </p:txBody>
      </p:sp>
      <p:sp>
        <p:nvSpPr>
          <p:cNvPr id="3" name="Subtitle 2"/>
          <p:cNvSpPr>
            <a:spLocks noGrp="1"/>
          </p:cNvSpPr>
          <p:nvPr>
            <p:ph type="subTitle" idx="1"/>
          </p:nvPr>
        </p:nvSpPr>
        <p:spPr>
          <a:xfrm>
            <a:off x="1143000" y="1752600"/>
            <a:ext cx="8001000" cy="2286000"/>
          </a:xfrm>
        </p:spPr>
        <p:txBody>
          <a:bodyPr>
            <a:normAutofit fontScale="92500" lnSpcReduction="20000"/>
          </a:bodyPr>
          <a:lstStyle/>
          <a:p>
            <a:pPr algn="l"/>
            <a:r>
              <a:rPr lang="en-US" dirty="0">
                <a:solidFill>
                  <a:schemeClr val="tx1"/>
                </a:solidFill>
                <a:latin typeface="Times New Roman" panose="02020603050405020304" pitchFamily="18" charset="0"/>
                <a:cs typeface="Times New Roman" panose="02020603050405020304" pitchFamily="18" charset="0"/>
              </a:rPr>
              <a:t>The line </a:t>
            </a:r>
            <a:r>
              <a:rPr lang="en-US" u="sng" dirty="0" smtClean="0">
                <a:solidFill>
                  <a:schemeClr val="tx1"/>
                </a:solidFill>
                <a:latin typeface="Times New Roman" panose="02020603050405020304" pitchFamily="18" charset="0"/>
                <a:cs typeface="Times New Roman" panose="02020603050405020304" pitchFamily="18" charset="0"/>
              </a:rPr>
              <a:t>strText4 </a:t>
            </a:r>
            <a:r>
              <a:rPr lang="en-US" u="sng" dirty="0">
                <a:solidFill>
                  <a:schemeClr val="tx1"/>
                </a:solidFill>
                <a:latin typeface="Times New Roman" panose="02020603050405020304" pitchFamily="18" charset="0"/>
                <a:cs typeface="Times New Roman" panose="02020603050405020304" pitchFamily="18" charset="0"/>
              </a:rPr>
              <a:t>= </a:t>
            </a:r>
            <a:r>
              <a:rPr lang="en-US" u="sng" dirty="0" smtClean="0">
                <a:solidFill>
                  <a:schemeClr val="tx1"/>
                </a:solidFill>
                <a:latin typeface="Times New Roman" panose="02020603050405020304" pitchFamily="18" charset="0"/>
                <a:cs typeface="Times New Roman" panose="02020603050405020304" pitchFamily="18" charset="0"/>
              </a:rPr>
              <a:t>strText1 </a:t>
            </a:r>
            <a:r>
              <a:rPr lang="en-US" b="1" u="sng" dirty="0">
                <a:solidFill>
                  <a:schemeClr val="tx1"/>
                </a:solidFill>
                <a:latin typeface="Times New Roman" panose="02020603050405020304" pitchFamily="18" charset="0"/>
                <a:cs typeface="Times New Roman" panose="02020603050405020304" pitchFamily="18" charset="0"/>
              </a:rPr>
              <a:t>+</a:t>
            </a:r>
            <a:r>
              <a:rPr lang="en-US" u="sng" dirty="0">
                <a:solidFill>
                  <a:schemeClr val="tx1"/>
                </a:solidFill>
                <a:latin typeface="Times New Roman" panose="02020603050405020304" pitchFamily="18" charset="0"/>
                <a:cs typeface="Times New Roman" panose="02020603050405020304" pitchFamily="18" charset="0"/>
              </a:rPr>
              <a:t> </a:t>
            </a:r>
            <a:r>
              <a:rPr lang="en-US" u="sng" dirty="0" smtClean="0">
                <a:solidFill>
                  <a:schemeClr val="tx1"/>
                </a:solidFill>
                <a:latin typeface="Times New Roman" panose="02020603050405020304" pitchFamily="18" charset="0"/>
                <a:cs typeface="Times New Roman" panose="02020603050405020304" pitchFamily="18" charset="0"/>
              </a:rPr>
              <a:t>strText2 </a:t>
            </a:r>
            <a:r>
              <a:rPr lang="en-US" b="1" u="sng" dirty="0">
                <a:solidFill>
                  <a:schemeClr val="tx1"/>
                </a:solidFill>
                <a:latin typeface="Times New Roman" panose="02020603050405020304" pitchFamily="18" charset="0"/>
                <a:cs typeface="Times New Roman" panose="02020603050405020304" pitchFamily="18" charset="0"/>
              </a:rPr>
              <a:t>+</a:t>
            </a:r>
            <a:r>
              <a:rPr lang="en-US" u="sng" dirty="0">
                <a:solidFill>
                  <a:schemeClr val="tx1"/>
                </a:solidFill>
                <a:latin typeface="Times New Roman" panose="02020603050405020304" pitchFamily="18" charset="0"/>
                <a:cs typeface="Times New Roman" panose="02020603050405020304" pitchFamily="18" charset="0"/>
              </a:rPr>
              <a:t> </a:t>
            </a:r>
            <a:r>
              <a:rPr lang="en-US" u="sng" dirty="0" smtClean="0">
                <a:solidFill>
                  <a:schemeClr val="tx1"/>
                </a:solidFill>
                <a:latin typeface="Times New Roman" panose="02020603050405020304" pitchFamily="18" charset="0"/>
                <a:cs typeface="Times New Roman" panose="02020603050405020304" pitchFamily="18" charset="0"/>
              </a:rPr>
              <a:t>strText3 </a:t>
            </a:r>
            <a:r>
              <a:rPr lang="en-US" dirty="0">
                <a:solidFill>
                  <a:schemeClr val="tx1"/>
                </a:solidFill>
                <a:latin typeface="Times New Roman" panose="02020603050405020304" pitchFamily="18" charset="0"/>
                <a:cs typeface="Times New Roman" panose="02020603050405020304" pitchFamily="18" charset="0"/>
              </a:rPr>
              <a:t>can be replaced by </a:t>
            </a:r>
            <a:r>
              <a:rPr lang="en-US" u="sng" dirty="0" smtClean="0">
                <a:solidFill>
                  <a:schemeClr val="tx1"/>
                </a:solidFill>
                <a:latin typeface="Times New Roman" panose="02020603050405020304" pitchFamily="18" charset="0"/>
                <a:cs typeface="Times New Roman" panose="02020603050405020304" pitchFamily="18" charset="0"/>
              </a:rPr>
              <a:t>strText4 = strText1 </a:t>
            </a:r>
            <a:r>
              <a:rPr lang="en-US" b="1" u="sng" dirty="0">
                <a:solidFill>
                  <a:schemeClr val="tx1"/>
                </a:solidFill>
                <a:latin typeface="Times New Roman" panose="02020603050405020304" pitchFamily="18" charset="0"/>
                <a:cs typeface="Times New Roman" panose="02020603050405020304" pitchFamily="18" charset="0"/>
              </a:rPr>
              <a:t>&amp;</a:t>
            </a:r>
            <a:r>
              <a:rPr lang="en-US" u="sng" dirty="0">
                <a:solidFill>
                  <a:schemeClr val="tx1"/>
                </a:solidFill>
                <a:latin typeface="Times New Roman" panose="02020603050405020304" pitchFamily="18" charset="0"/>
                <a:cs typeface="Times New Roman" panose="02020603050405020304" pitchFamily="18" charset="0"/>
              </a:rPr>
              <a:t> </a:t>
            </a:r>
            <a:r>
              <a:rPr lang="en-US" u="sng" dirty="0" smtClean="0">
                <a:solidFill>
                  <a:schemeClr val="tx1"/>
                </a:solidFill>
                <a:latin typeface="Times New Roman" panose="02020603050405020304" pitchFamily="18" charset="0"/>
                <a:cs typeface="Times New Roman" panose="02020603050405020304" pitchFamily="18" charset="0"/>
              </a:rPr>
              <a:t>strText2 </a:t>
            </a:r>
            <a:r>
              <a:rPr lang="en-US" b="1" u="sng" dirty="0" smtClean="0">
                <a:solidFill>
                  <a:schemeClr val="tx1"/>
                </a:solidFill>
                <a:latin typeface="Times New Roman" panose="02020603050405020304" pitchFamily="18" charset="0"/>
                <a:cs typeface="Times New Roman" panose="02020603050405020304" pitchFamily="18" charset="0"/>
              </a:rPr>
              <a:t>&amp; </a:t>
            </a:r>
            <a:r>
              <a:rPr lang="en-US" u="sng" dirty="0" smtClean="0">
                <a:solidFill>
                  <a:schemeClr val="tx1"/>
                </a:solidFill>
                <a:latin typeface="Times New Roman" panose="02020603050405020304" pitchFamily="18" charset="0"/>
                <a:cs typeface="Times New Roman" panose="02020603050405020304" pitchFamily="18" charset="0"/>
              </a:rPr>
              <a:t>strText3</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and produces the same output. However, if one of the variables is declared as </a:t>
            </a:r>
            <a:r>
              <a:rPr lang="en-US" b="1" dirty="0">
                <a:solidFill>
                  <a:schemeClr val="tx1"/>
                </a:solidFill>
                <a:latin typeface="Times New Roman" panose="02020603050405020304" pitchFamily="18" charset="0"/>
                <a:cs typeface="Times New Roman" panose="02020603050405020304" pitchFamily="18" charset="0"/>
              </a:rPr>
              <a:t>numeric data type</a:t>
            </a:r>
            <a:r>
              <a:rPr lang="en-US" dirty="0">
                <a:solidFill>
                  <a:schemeClr val="tx1"/>
                </a:solidFill>
                <a:latin typeface="Times New Roman" panose="02020603050405020304" pitchFamily="18" charset="0"/>
                <a:cs typeface="Times New Roman" panose="02020603050405020304" pitchFamily="18" charset="0"/>
              </a:rPr>
              <a:t>, you cannot use the + sign, you can only use the &amp; sign.</a:t>
            </a:r>
          </a:p>
          <a:p>
            <a:endParaRPr lang="en-US" dirty="0"/>
          </a:p>
        </p:txBody>
      </p:sp>
      <p:pic>
        <p:nvPicPr>
          <p:cNvPr id="5" name="Picture 4" descr="vb2013_figure12.1">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638800" y="3733800"/>
            <a:ext cx="2867025" cy="3099955"/>
          </a:xfrm>
          <a:prstGeom prst="rect">
            <a:avLst/>
          </a:prstGeom>
          <a:noFill/>
          <a:ln>
            <a:noFill/>
          </a:ln>
        </p:spPr>
      </p:pic>
    </p:spTree>
    <p:extLst>
      <p:ext uri="{BB962C8B-B14F-4D97-AF65-F5344CB8AC3E}">
        <p14:creationId xmlns:p14="http://schemas.microsoft.com/office/powerpoint/2010/main" val="15721221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914400"/>
          </a:xfrm>
        </p:spPr>
        <p:txBody>
          <a:bodyPr/>
          <a:lstStyle/>
          <a:p>
            <a:r>
              <a:rPr lang="en-US" b="1" dirty="0"/>
              <a:t>Example </a:t>
            </a:r>
            <a:r>
              <a:rPr lang="en-US" b="1" dirty="0" smtClean="0"/>
              <a:t>that produces an Error</a:t>
            </a:r>
            <a:endParaRPr lang="en-US" dirty="0"/>
          </a:p>
        </p:txBody>
      </p:sp>
      <p:sp>
        <p:nvSpPr>
          <p:cNvPr id="3" name="Subtitle 2"/>
          <p:cNvSpPr>
            <a:spLocks noGrp="1"/>
          </p:cNvSpPr>
          <p:nvPr>
            <p:ph type="subTitle" idx="1"/>
          </p:nvPr>
        </p:nvSpPr>
        <p:spPr>
          <a:xfrm>
            <a:off x="1219200" y="2209800"/>
            <a:ext cx="7924800" cy="4648200"/>
          </a:xfrm>
        </p:spPr>
        <p:txBody>
          <a:bodyPr>
            <a:normAutofit fontScale="85000" lnSpcReduction="20000"/>
          </a:bodyPr>
          <a:lstStyle/>
          <a:p>
            <a:pPr algn="l"/>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Button1_Click(</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Button1.Click</a:t>
            </a:r>
          </a:p>
          <a:p>
            <a:pPr algn="l"/>
            <a:r>
              <a:rPr lang="en-US" b="1" dirty="0">
                <a:solidFill>
                  <a:schemeClr val="tx1"/>
                </a:solidFill>
                <a:latin typeface="Times New Roman" panose="02020603050405020304" pitchFamily="18" charset="0"/>
                <a:cs typeface="Times New Roman" panose="02020603050405020304" pitchFamily="18" charset="0"/>
              </a:rPr>
              <a:t>      Dim </a:t>
            </a:r>
            <a:r>
              <a:rPr lang="en-US" b="1" dirty="0" smtClean="0">
                <a:solidFill>
                  <a:schemeClr val="tx1"/>
                </a:solidFill>
                <a:latin typeface="Times New Roman" panose="02020603050405020304" pitchFamily="18" charset="0"/>
                <a:cs typeface="Times New Roman" panose="02020603050405020304" pitchFamily="18" charset="0"/>
              </a:rPr>
              <a:t>strText1</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strText3 </a:t>
            </a:r>
            <a:r>
              <a:rPr lang="en-US" b="1" dirty="0">
                <a:solidFill>
                  <a:schemeClr val="tx1"/>
                </a:solidFill>
                <a:latin typeface="Times New Roman" panose="02020603050405020304" pitchFamily="18" charset="0"/>
                <a:cs typeface="Times New Roman" panose="02020603050405020304" pitchFamily="18" charset="0"/>
              </a:rPr>
              <a:t>as </a:t>
            </a:r>
            <a:r>
              <a:rPr lang="en-US" b="1" dirty="0" smtClean="0">
                <a:solidFill>
                  <a:schemeClr val="tx1"/>
                </a:solidFill>
                <a:latin typeface="Times New Roman" panose="02020603050405020304" pitchFamily="18" charset="0"/>
                <a:cs typeface="Times New Roman" panose="02020603050405020304" pitchFamily="18" charset="0"/>
              </a:rPr>
              <a:t>String</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smtClean="0">
                <a:solidFill>
                  <a:schemeClr val="tx1"/>
                </a:solidFill>
                <a:latin typeface="Times New Roman" panose="02020603050405020304" pitchFamily="18" charset="0"/>
                <a:cs typeface="Times New Roman" panose="02020603050405020304" pitchFamily="18" charset="0"/>
              </a:rPr>
              <a:t>intText2 </a:t>
            </a:r>
            <a:r>
              <a:rPr lang="en-US" b="1" dirty="0">
                <a:solidFill>
                  <a:schemeClr val="tx1"/>
                </a:solidFill>
                <a:latin typeface="Times New Roman" panose="02020603050405020304" pitchFamily="18" charset="0"/>
                <a:cs typeface="Times New Roman" panose="02020603050405020304" pitchFamily="18" charset="0"/>
              </a:rPr>
              <a:t>As </a:t>
            </a:r>
            <a:r>
              <a:rPr lang="en-US" b="1" dirty="0">
                <a:solidFill>
                  <a:srgbClr val="FF0000"/>
                </a:solidFill>
                <a:latin typeface="Times New Roman" panose="02020603050405020304" pitchFamily="18" charset="0"/>
                <a:cs typeface="Times New Roman" panose="02020603050405020304" pitchFamily="18" charset="0"/>
              </a:rPr>
              <a:t>Integer</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strText1 </a:t>
            </a:r>
            <a:r>
              <a:rPr lang="en-US" b="1" dirty="0">
                <a:solidFill>
                  <a:schemeClr val="tx1"/>
                </a:solidFill>
                <a:latin typeface="Times New Roman" panose="02020603050405020304" pitchFamily="18" charset="0"/>
                <a:cs typeface="Times New Roman" panose="02020603050405020304" pitchFamily="18" charset="0"/>
              </a:rPr>
              <a:t>= “Visual”</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intText2=22</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strText3=strText1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intText2</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MsgBox</a:t>
            </a:r>
            <a:r>
              <a:rPr lang="en-US" b="1" dirty="0" smtClean="0">
                <a:solidFill>
                  <a:schemeClr val="tx1"/>
                </a:solidFill>
                <a:latin typeface="Times New Roman" panose="02020603050405020304" pitchFamily="18" charset="0"/>
                <a:cs typeface="Times New Roman" panose="02020603050405020304" pitchFamily="18" charset="0"/>
              </a:rPr>
              <a:t>(strText3</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End Sub</a:t>
            </a:r>
          </a:p>
          <a:p>
            <a:pPr fontAlgn="base"/>
            <a:r>
              <a:rPr lang="en-US" dirty="0">
                <a:solidFill>
                  <a:schemeClr val="tx1"/>
                </a:solidFill>
                <a:latin typeface="Times New Roman" panose="02020603050405020304" pitchFamily="18" charset="0"/>
                <a:cs typeface="Times New Roman" panose="02020603050405020304" pitchFamily="18" charset="0"/>
              </a:rPr>
              <a:t>This code will produce an error because of data mismatch. The error message appears as follows: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3657600"/>
            <a:ext cx="2971800"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64793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219200"/>
            <a:ext cx="7904018" cy="762000"/>
          </a:xfrm>
        </p:spPr>
        <p:txBody>
          <a:bodyPr/>
          <a:lstStyle/>
          <a:p>
            <a:r>
              <a:rPr lang="en-US" dirty="0" smtClean="0"/>
              <a:t>Correct Version</a:t>
            </a:r>
            <a:endParaRPr lang="en-US" dirty="0"/>
          </a:p>
        </p:txBody>
      </p:sp>
      <p:sp>
        <p:nvSpPr>
          <p:cNvPr id="3" name="Subtitle 2"/>
          <p:cNvSpPr>
            <a:spLocks noGrp="1"/>
          </p:cNvSpPr>
          <p:nvPr>
            <p:ph type="subTitle" idx="1"/>
          </p:nvPr>
        </p:nvSpPr>
        <p:spPr>
          <a:xfrm>
            <a:off x="1143000" y="2057400"/>
            <a:ext cx="8001000" cy="4800600"/>
          </a:xfrm>
        </p:spPr>
        <p:txBody>
          <a:bodyPr>
            <a:normAutofit/>
          </a:bodyPr>
          <a:lstStyle/>
          <a:p>
            <a:pPr fontAlgn="base"/>
            <a:r>
              <a:rPr lang="en-US" dirty="0">
                <a:solidFill>
                  <a:schemeClr val="tx1"/>
                </a:solidFill>
                <a:latin typeface="Times New Roman" panose="02020603050405020304" pitchFamily="18" charset="0"/>
                <a:cs typeface="Times New Roman" panose="02020603050405020304" pitchFamily="18" charset="0"/>
              </a:rPr>
              <a:t>However, using </a:t>
            </a:r>
            <a:r>
              <a:rPr lang="en-US" b="1" dirty="0">
                <a:solidFill>
                  <a:schemeClr val="tx1"/>
                </a:solidFill>
                <a:latin typeface="Times New Roman" panose="02020603050405020304" pitchFamily="18" charset="0"/>
                <a:cs typeface="Times New Roman" panose="02020603050405020304" pitchFamily="18" charset="0"/>
              </a:rPr>
              <a:t>&amp;</a:t>
            </a:r>
            <a:r>
              <a:rPr lang="en-US" dirty="0">
                <a:solidFill>
                  <a:schemeClr val="tx1"/>
                </a:solidFill>
                <a:latin typeface="Times New Roman" panose="02020603050405020304" pitchFamily="18" charset="0"/>
                <a:cs typeface="Times New Roman" panose="02020603050405020304" pitchFamily="18" charset="0"/>
              </a:rPr>
              <a:t> instead of </a:t>
            </a:r>
            <a:r>
              <a:rPr lang="en-US" b="1" dirty="0">
                <a:solidFill>
                  <a:schemeClr val="tx1"/>
                </a:solidFill>
                <a:latin typeface="Times New Roman" panose="02020603050405020304" pitchFamily="18" charset="0"/>
                <a:cs typeface="Times New Roman" panose="02020603050405020304" pitchFamily="18" charset="0"/>
              </a:rPr>
              <a:t>+</a:t>
            </a:r>
            <a:r>
              <a:rPr lang="en-US" dirty="0">
                <a:solidFill>
                  <a:schemeClr val="tx1"/>
                </a:solidFill>
                <a:latin typeface="Times New Roman" panose="02020603050405020304" pitchFamily="18" charset="0"/>
                <a:cs typeface="Times New Roman" panose="02020603050405020304" pitchFamily="18" charset="0"/>
              </a:rPr>
              <a:t> will be all right.</a:t>
            </a:r>
          </a:p>
          <a:p>
            <a:pPr algn="l" fontAlgn="base"/>
            <a:r>
              <a:rPr lang="en-US" b="1" dirty="0">
                <a:solidFill>
                  <a:schemeClr val="tx1"/>
                </a:solidFill>
              </a:rPr>
              <a:t>Dim </a:t>
            </a:r>
            <a:r>
              <a:rPr lang="en-US" b="1" dirty="0" smtClean="0">
                <a:solidFill>
                  <a:schemeClr val="tx1"/>
                </a:solidFill>
              </a:rPr>
              <a:t>strText1</a:t>
            </a:r>
            <a:r>
              <a:rPr lang="en-US" b="1" dirty="0">
                <a:solidFill>
                  <a:schemeClr val="tx1"/>
                </a:solidFill>
              </a:rPr>
              <a:t>, </a:t>
            </a:r>
            <a:r>
              <a:rPr lang="en-US" b="1" dirty="0" smtClean="0">
                <a:solidFill>
                  <a:schemeClr val="tx1"/>
                </a:solidFill>
              </a:rPr>
              <a:t>strText3 </a:t>
            </a:r>
            <a:r>
              <a:rPr lang="en-US" b="1" dirty="0">
                <a:solidFill>
                  <a:schemeClr val="tx1"/>
                </a:solidFill>
              </a:rPr>
              <a:t>as </a:t>
            </a:r>
            <a:r>
              <a:rPr lang="en-US" b="1" dirty="0" smtClean="0">
                <a:solidFill>
                  <a:schemeClr val="tx1"/>
                </a:solidFill>
              </a:rPr>
              <a:t>String</a:t>
            </a:r>
            <a:r>
              <a:rPr lang="en-US" b="1" dirty="0">
                <a:solidFill>
                  <a:schemeClr val="tx1"/>
                </a:solidFill>
              </a:rPr>
              <a:t/>
            </a:r>
            <a:br>
              <a:rPr lang="en-US" b="1" dirty="0">
                <a:solidFill>
                  <a:schemeClr val="tx1"/>
                </a:solidFill>
              </a:rPr>
            </a:br>
            <a:r>
              <a:rPr lang="en-US" b="1" dirty="0">
                <a:solidFill>
                  <a:schemeClr val="tx1"/>
                </a:solidFill>
              </a:rPr>
              <a:t>Dim </a:t>
            </a:r>
            <a:r>
              <a:rPr lang="en-US" b="1" dirty="0" smtClean="0">
                <a:solidFill>
                  <a:schemeClr val="tx1"/>
                </a:solidFill>
              </a:rPr>
              <a:t>strText2 </a:t>
            </a:r>
            <a:r>
              <a:rPr lang="en-US" b="1" dirty="0">
                <a:solidFill>
                  <a:schemeClr val="tx1"/>
                </a:solidFill>
              </a:rPr>
              <a:t>As Integer</a:t>
            </a:r>
            <a:br>
              <a:rPr lang="en-US" b="1" dirty="0">
                <a:solidFill>
                  <a:schemeClr val="tx1"/>
                </a:solidFill>
              </a:rPr>
            </a:br>
            <a:r>
              <a:rPr lang="en-US" b="1" dirty="0" smtClean="0">
                <a:solidFill>
                  <a:schemeClr val="tx1"/>
                </a:solidFill>
              </a:rPr>
              <a:t>strText1 </a:t>
            </a:r>
            <a:r>
              <a:rPr lang="en-US" b="1" dirty="0">
                <a:solidFill>
                  <a:schemeClr val="tx1"/>
                </a:solidFill>
              </a:rPr>
              <a:t>= “Visual”</a:t>
            </a:r>
            <a:br>
              <a:rPr lang="en-US" b="1" dirty="0">
                <a:solidFill>
                  <a:schemeClr val="tx1"/>
                </a:solidFill>
              </a:rPr>
            </a:br>
            <a:r>
              <a:rPr lang="en-US" b="1" dirty="0" smtClean="0">
                <a:solidFill>
                  <a:schemeClr val="tx1"/>
                </a:solidFill>
              </a:rPr>
              <a:t>strText2 = 22</a:t>
            </a:r>
            <a:r>
              <a:rPr lang="en-US" b="1" dirty="0">
                <a:solidFill>
                  <a:schemeClr val="tx1"/>
                </a:solidFill>
              </a:rPr>
              <a:t/>
            </a:r>
            <a:br>
              <a:rPr lang="en-US" b="1" dirty="0">
                <a:solidFill>
                  <a:schemeClr val="tx1"/>
                </a:solidFill>
              </a:rPr>
            </a:br>
            <a:r>
              <a:rPr lang="en-US" b="1" dirty="0" smtClean="0">
                <a:solidFill>
                  <a:schemeClr val="tx1"/>
                </a:solidFill>
              </a:rPr>
              <a:t>strText3 = strText1 </a:t>
            </a:r>
            <a:r>
              <a:rPr lang="en-US" b="1" dirty="0">
                <a:solidFill>
                  <a:schemeClr val="tx1"/>
                </a:solidFill>
              </a:rPr>
              <a:t>&amp; </a:t>
            </a:r>
            <a:r>
              <a:rPr lang="en-US" b="1" dirty="0" smtClean="0">
                <a:solidFill>
                  <a:schemeClr val="tx1"/>
                </a:solidFill>
              </a:rPr>
              <a:t>strText2</a:t>
            </a:r>
            <a:r>
              <a:rPr lang="en-US" b="1" dirty="0">
                <a:solidFill>
                  <a:schemeClr val="tx1"/>
                </a:solidFill>
              </a:rPr>
              <a:t/>
            </a:r>
            <a:br>
              <a:rPr lang="en-US" b="1" dirty="0">
                <a:solidFill>
                  <a:schemeClr val="tx1"/>
                </a:solidFill>
              </a:rPr>
            </a:br>
            <a:r>
              <a:rPr lang="en-US" b="1" dirty="0" err="1" smtClean="0">
                <a:solidFill>
                  <a:schemeClr val="tx1"/>
                </a:solidFill>
              </a:rPr>
              <a:t>MsgBox</a:t>
            </a:r>
            <a:r>
              <a:rPr lang="en-US" b="1" dirty="0" smtClean="0">
                <a:solidFill>
                  <a:schemeClr val="tx1"/>
                </a:solidFill>
              </a:rPr>
              <a:t>(strText3</a:t>
            </a:r>
            <a:r>
              <a:rPr lang="en-US" b="1" dirty="0">
                <a:solidFill>
                  <a:schemeClr val="tx1"/>
                </a:solidFill>
              </a:rPr>
              <a:t>)</a:t>
            </a:r>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3276601"/>
            <a:ext cx="29718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47763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219200"/>
            <a:ext cx="7904018" cy="990600"/>
          </a:xfrm>
        </p:spPr>
        <p:txBody>
          <a:bodyPr>
            <a:normAutofit/>
          </a:bodyPr>
          <a:lstStyle/>
          <a:p>
            <a:r>
              <a:rPr lang="en-US" sz="3600" b="1" dirty="0">
                <a:latin typeface="Times New Roman" panose="02020603050405020304" pitchFamily="18" charset="0"/>
                <a:cs typeface="Times New Roman" panose="02020603050405020304" pitchFamily="18" charset="0"/>
              </a:rPr>
              <a:t>String </a:t>
            </a:r>
            <a:r>
              <a:rPr lang="en-US" sz="3600" b="1" dirty="0" smtClean="0">
                <a:latin typeface="Times New Roman" panose="02020603050405020304" pitchFamily="18" charset="0"/>
                <a:cs typeface="Times New Roman" panose="02020603050405020304" pitchFamily="18" charset="0"/>
              </a:rPr>
              <a:t>Manipulation Built-in Functions</a:t>
            </a:r>
            <a:endParaRPr lang="en-US" sz="3600" dirty="0"/>
          </a:p>
        </p:txBody>
      </p:sp>
      <p:sp>
        <p:nvSpPr>
          <p:cNvPr id="3" name="Subtitle 2"/>
          <p:cNvSpPr>
            <a:spLocks noGrp="1"/>
          </p:cNvSpPr>
          <p:nvPr>
            <p:ph type="subTitle" idx="1"/>
          </p:nvPr>
        </p:nvSpPr>
        <p:spPr>
          <a:xfrm>
            <a:off x="1143000" y="2209801"/>
            <a:ext cx="8001000" cy="4620490"/>
          </a:xfrm>
        </p:spPr>
        <p:txBody>
          <a:bodyPr>
            <a:normAutofit/>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A </a:t>
            </a:r>
            <a:r>
              <a:rPr lang="en-US" dirty="0">
                <a:solidFill>
                  <a:schemeClr val="tx1"/>
                </a:solidFill>
                <a:latin typeface="Times New Roman" panose="02020603050405020304" pitchFamily="18" charset="0"/>
                <a:cs typeface="Times New Roman" panose="02020603050405020304" pitchFamily="18" charset="0"/>
              </a:rPr>
              <a:t>function is similar to a normal procedure but the main purpose of the function is to accept a certain input and return a value which is passed on to the main program to finish the execution.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There </a:t>
            </a:r>
            <a:r>
              <a:rPr lang="en-US" dirty="0">
                <a:solidFill>
                  <a:schemeClr val="tx1"/>
                </a:solidFill>
                <a:latin typeface="Times New Roman" panose="02020603050405020304" pitchFamily="18" charset="0"/>
                <a:cs typeface="Times New Roman" panose="02020603050405020304" pitchFamily="18" charset="0"/>
              </a:rPr>
              <a:t>are numerous string manipulation functions that are built into Visual Basic 2013.</a:t>
            </a:r>
          </a:p>
          <a:p>
            <a:endParaRPr lang="en-US" dirty="0"/>
          </a:p>
        </p:txBody>
      </p:sp>
    </p:spTree>
    <p:extLst>
      <p:ext uri="{BB962C8B-B14F-4D97-AF65-F5344CB8AC3E}">
        <p14:creationId xmlns:p14="http://schemas.microsoft.com/office/powerpoint/2010/main" val="12976506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838200"/>
          </a:xfrm>
        </p:spPr>
        <p:txBody>
          <a:bodyPr/>
          <a:lstStyle/>
          <a:p>
            <a:r>
              <a:rPr lang="en-US" b="1" dirty="0"/>
              <a:t>The Len </a:t>
            </a:r>
            <a:r>
              <a:rPr lang="en-US" b="1" dirty="0" smtClean="0"/>
              <a:t>Function</a:t>
            </a:r>
            <a:endParaRPr lang="en-US" dirty="0"/>
          </a:p>
        </p:txBody>
      </p:sp>
      <p:sp>
        <p:nvSpPr>
          <p:cNvPr id="3" name="Subtitle 2"/>
          <p:cNvSpPr>
            <a:spLocks noGrp="1"/>
          </p:cNvSpPr>
          <p:nvPr>
            <p:ph type="subTitle" idx="1"/>
          </p:nvPr>
        </p:nvSpPr>
        <p:spPr>
          <a:xfrm>
            <a:off x="1219200" y="2133600"/>
            <a:ext cx="7848600" cy="4724400"/>
          </a:xfrm>
        </p:spPr>
        <p:txBody>
          <a:bodyPr>
            <a:normAutofit fontScale="70000" lnSpcReduction="20000"/>
          </a:bodyPr>
          <a:lstStyle/>
          <a:p>
            <a:pPr algn="l" fontAlgn="base"/>
            <a:r>
              <a:rPr lang="en-US" dirty="0" smtClean="0">
                <a:solidFill>
                  <a:schemeClr val="tx1"/>
                </a:solidFill>
              </a:rPr>
              <a:t>The </a:t>
            </a:r>
            <a:r>
              <a:rPr lang="en-US" dirty="0">
                <a:solidFill>
                  <a:schemeClr val="tx1"/>
                </a:solidFill>
              </a:rPr>
              <a:t>Len function returns an integer value which is the length of a phrase or a sentence, including the empty spaces. The syntax is</a:t>
            </a:r>
            <a:br>
              <a:rPr lang="en-US" dirty="0">
                <a:solidFill>
                  <a:schemeClr val="tx1"/>
                </a:solidFill>
              </a:rPr>
            </a:br>
            <a:r>
              <a:rPr lang="en-US" b="1" dirty="0">
                <a:solidFill>
                  <a:schemeClr val="tx1"/>
                </a:solidFill>
              </a:rPr>
              <a:t>Len (“Phrase”)</a:t>
            </a:r>
            <a:endParaRPr lang="en-US" dirty="0">
              <a:solidFill>
                <a:schemeClr val="tx1"/>
              </a:solidFill>
            </a:endParaRPr>
          </a:p>
          <a:p>
            <a:pPr algn="l" fontAlgn="base"/>
            <a:r>
              <a:rPr lang="en-US" dirty="0">
                <a:solidFill>
                  <a:schemeClr val="tx1"/>
                </a:solidFill>
              </a:rPr>
              <a:t>For example,</a:t>
            </a:r>
            <a:br>
              <a:rPr lang="en-US" dirty="0">
                <a:solidFill>
                  <a:schemeClr val="tx1"/>
                </a:solidFill>
              </a:rPr>
            </a:br>
            <a:r>
              <a:rPr lang="en-US" dirty="0">
                <a:solidFill>
                  <a:schemeClr val="tx1"/>
                </a:solidFill>
              </a:rPr>
              <a:t>Len </a:t>
            </a:r>
            <a:r>
              <a:rPr lang="en-US" dirty="0" smtClean="0">
                <a:solidFill>
                  <a:schemeClr val="tx1"/>
                </a:solidFill>
              </a:rPr>
              <a:t>(“Visual Basic”) </a:t>
            </a:r>
            <a:r>
              <a:rPr lang="en-US" dirty="0">
                <a:solidFill>
                  <a:schemeClr val="tx1"/>
                </a:solidFill>
              </a:rPr>
              <a:t>= 12 and Len </a:t>
            </a:r>
            <a:r>
              <a:rPr lang="en-US" dirty="0" smtClean="0">
                <a:solidFill>
                  <a:schemeClr val="tx1"/>
                </a:solidFill>
              </a:rPr>
              <a:t>(“Welcome </a:t>
            </a:r>
            <a:r>
              <a:rPr lang="en-US" dirty="0">
                <a:solidFill>
                  <a:schemeClr val="tx1"/>
                </a:solidFill>
              </a:rPr>
              <a:t>to VB tutorial”) = 22</a:t>
            </a:r>
          </a:p>
          <a:p>
            <a:pPr algn="l" fontAlgn="base"/>
            <a:r>
              <a:rPr lang="en-US" b="1" dirty="0">
                <a:solidFill>
                  <a:schemeClr val="tx1"/>
                </a:solidFill>
              </a:rPr>
              <a:t>Example 12.3</a:t>
            </a:r>
            <a:endParaRPr lang="en-US" dirty="0">
              <a:solidFill>
                <a:schemeClr val="tx1"/>
              </a:solidFill>
            </a:endParaRPr>
          </a:p>
          <a:p>
            <a:pPr algn="l"/>
            <a:r>
              <a:rPr lang="en-US" b="1" dirty="0">
                <a:solidFill>
                  <a:schemeClr val="tx1"/>
                </a:solidFill>
              </a:rPr>
              <a:t>Private Sub Button1_Click(</a:t>
            </a:r>
            <a:r>
              <a:rPr lang="en-US" b="1" dirty="0" err="1">
                <a:solidFill>
                  <a:schemeClr val="tx1"/>
                </a:solidFill>
              </a:rPr>
              <a:t>ByVal</a:t>
            </a:r>
            <a:r>
              <a:rPr lang="en-US" b="1" dirty="0">
                <a:solidFill>
                  <a:schemeClr val="tx1"/>
                </a:solidFill>
              </a:rPr>
              <a:t> sender As </a:t>
            </a:r>
            <a:r>
              <a:rPr lang="en-US" b="1" dirty="0" err="1">
                <a:solidFill>
                  <a:schemeClr val="tx1"/>
                </a:solidFill>
              </a:rPr>
              <a:t>System.Object</a:t>
            </a:r>
            <a:r>
              <a:rPr lang="en-US" b="1" dirty="0">
                <a:solidFill>
                  <a:schemeClr val="tx1"/>
                </a:solidFill>
              </a:rPr>
              <a:t>, </a:t>
            </a:r>
            <a:r>
              <a:rPr lang="en-US" b="1" dirty="0" err="1">
                <a:solidFill>
                  <a:schemeClr val="tx1"/>
                </a:solidFill>
              </a:rPr>
              <a:t>ByVal</a:t>
            </a:r>
            <a:r>
              <a:rPr lang="en-US" b="1" dirty="0">
                <a:solidFill>
                  <a:schemeClr val="tx1"/>
                </a:solidFill>
              </a:rPr>
              <a:t> e As </a:t>
            </a:r>
            <a:r>
              <a:rPr lang="en-US" b="1" dirty="0" err="1">
                <a:solidFill>
                  <a:schemeClr val="tx1"/>
                </a:solidFill>
              </a:rPr>
              <a:t>System.EventArgs</a:t>
            </a:r>
            <a:r>
              <a:rPr lang="en-US" b="1" dirty="0">
                <a:solidFill>
                  <a:schemeClr val="tx1"/>
                </a:solidFill>
              </a:rPr>
              <a:t>) Handles Button1.Click</a:t>
            </a:r>
          </a:p>
          <a:p>
            <a:pPr algn="l"/>
            <a:r>
              <a:rPr lang="en-US" b="1" dirty="0">
                <a:solidFill>
                  <a:schemeClr val="tx1"/>
                </a:solidFill>
              </a:rPr>
              <a:t>      Dim </a:t>
            </a:r>
            <a:r>
              <a:rPr lang="en-US" b="1" dirty="0" err="1" smtClean="0">
                <a:solidFill>
                  <a:schemeClr val="tx1"/>
                </a:solidFill>
              </a:rPr>
              <a:t>strMyText</a:t>
            </a:r>
            <a:r>
              <a:rPr lang="en-US" b="1" dirty="0" smtClean="0">
                <a:solidFill>
                  <a:schemeClr val="tx1"/>
                </a:solidFill>
              </a:rPr>
              <a:t> </a:t>
            </a:r>
            <a:r>
              <a:rPr lang="en-US" b="1" dirty="0">
                <a:solidFill>
                  <a:schemeClr val="tx1"/>
                </a:solidFill>
              </a:rPr>
              <a:t>as String</a:t>
            </a:r>
          </a:p>
          <a:p>
            <a:pPr algn="l"/>
            <a:r>
              <a:rPr lang="en-US" b="1" dirty="0">
                <a:solidFill>
                  <a:schemeClr val="tx1"/>
                </a:solidFill>
              </a:rPr>
              <a:t>      </a:t>
            </a:r>
            <a:r>
              <a:rPr lang="en-US" b="1" dirty="0" err="1" smtClean="0">
                <a:solidFill>
                  <a:schemeClr val="tx1"/>
                </a:solidFill>
              </a:rPr>
              <a:t>strMyText</a:t>
            </a:r>
            <a:r>
              <a:rPr lang="en-US" b="1" dirty="0">
                <a:solidFill>
                  <a:schemeClr val="tx1"/>
                </a:solidFill>
              </a:rPr>
              <a:t>=”Visual Basic 2013″</a:t>
            </a:r>
          </a:p>
          <a:p>
            <a:pPr algn="l"/>
            <a:r>
              <a:rPr lang="en-US" b="1" dirty="0">
                <a:solidFill>
                  <a:schemeClr val="tx1"/>
                </a:solidFill>
              </a:rPr>
              <a:t>      </a:t>
            </a:r>
            <a:r>
              <a:rPr lang="en-US" b="1" dirty="0" err="1" smtClean="0">
                <a:solidFill>
                  <a:schemeClr val="tx1"/>
                </a:solidFill>
              </a:rPr>
              <a:t>MsgBox</a:t>
            </a:r>
            <a:r>
              <a:rPr lang="en-US" b="1" dirty="0" smtClean="0">
                <a:solidFill>
                  <a:schemeClr val="tx1"/>
                </a:solidFill>
              </a:rPr>
              <a:t>(Len(</a:t>
            </a:r>
            <a:r>
              <a:rPr lang="en-US" b="1" dirty="0" err="1" smtClean="0">
                <a:solidFill>
                  <a:schemeClr val="tx1"/>
                </a:solidFill>
              </a:rPr>
              <a:t>strMyText</a:t>
            </a:r>
            <a:r>
              <a:rPr lang="en-US" b="1" dirty="0">
                <a:solidFill>
                  <a:schemeClr val="tx1"/>
                </a:solidFill>
              </a:rPr>
              <a:t>))</a:t>
            </a:r>
          </a:p>
          <a:p>
            <a:pPr algn="l"/>
            <a:r>
              <a:rPr lang="en-US" b="1" dirty="0">
                <a:solidFill>
                  <a:schemeClr val="tx1"/>
                </a:solidFill>
              </a:rPr>
              <a:t>End Sub</a:t>
            </a:r>
          </a:p>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9704" y="4495800"/>
            <a:ext cx="2324296" cy="233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92203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26127" y="1219200"/>
            <a:ext cx="7904018" cy="838200"/>
          </a:xfrm>
        </p:spPr>
        <p:txBody>
          <a:bodyPr>
            <a:normAutofit/>
          </a:bodyPr>
          <a:lstStyle/>
          <a:p>
            <a:r>
              <a:rPr lang="en-US" b="1" dirty="0"/>
              <a:t>The Right </a:t>
            </a:r>
            <a:r>
              <a:rPr lang="en-US" b="1" dirty="0" smtClean="0"/>
              <a:t>Function</a:t>
            </a:r>
            <a:endParaRPr lang="en-US" dirty="0"/>
          </a:p>
        </p:txBody>
      </p:sp>
      <p:sp>
        <p:nvSpPr>
          <p:cNvPr id="3" name="Subtitle 2"/>
          <p:cNvSpPr>
            <a:spLocks noGrp="1"/>
          </p:cNvSpPr>
          <p:nvPr>
            <p:ph type="subTitle" idx="1"/>
          </p:nvPr>
        </p:nvSpPr>
        <p:spPr>
          <a:xfrm>
            <a:off x="1219200" y="2057400"/>
            <a:ext cx="7924800" cy="4800600"/>
          </a:xfrm>
        </p:spPr>
        <p:txBody>
          <a:bodyPr>
            <a:normAutofit fontScale="70000" lnSpcReduction="20000"/>
          </a:bodyPr>
          <a:lstStyle/>
          <a:p>
            <a:pPr algn="l" fontAlgn="base"/>
            <a:r>
              <a:rPr lang="en-US" dirty="0" smtClean="0">
                <a:solidFill>
                  <a:schemeClr val="tx1"/>
                </a:solidFill>
              </a:rPr>
              <a:t>In </a:t>
            </a:r>
            <a:r>
              <a:rPr lang="en-US" dirty="0">
                <a:solidFill>
                  <a:schemeClr val="tx1"/>
                </a:solidFill>
              </a:rPr>
              <a:t>VB2013, we need to use the following syntax</a:t>
            </a:r>
          </a:p>
          <a:p>
            <a:pPr algn="l" fontAlgn="base"/>
            <a:r>
              <a:rPr lang="en-US" b="1" dirty="0" smtClean="0">
                <a:solidFill>
                  <a:schemeClr val="tx1"/>
                </a:solidFill>
              </a:rPr>
              <a:t>     Microsoft.VisualBasic.Right</a:t>
            </a:r>
            <a:r>
              <a:rPr lang="en-US" b="1" dirty="0">
                <a:solidFill>
                  <a:schemeClr val="tx1"/>
                </a:solidFill>
              </a:rPr>
              <a:t>(“Phrase”, n)</a:t>
            </a:r>
            <a:endParaRPr lang="en-US" dirty="0">
              <a:solidFill>
                <a:schemeClr val="tx1"/>
              </a:solidFill>
            </a:endParaRPr>
          </a:p>
          <a:p>
            <a:pPr algn="l" fontAlgn="base"/>
            <a:r>
              <a:rPr lang="en-US" dirty="0">
                <a:solidFill>
                  <a:schemeClr val="tx1"/>
                </a:solidFill>
              </a:rPr>
              <a:t>The reason of using the full reference is because many objects have the Right properties so using Right on its own will make it ambiguous to Visual Basic 2013.</a:t>
            </a:r>
          </a:p>
          <a:p>
            <a:pPr algn="l" fontAlgn="base"/>
            <a:r>
              <a:rPr lang="en-US" b="1" dirty="0">
                <a:solidFill>
                  <a:schemeClr val="tx1"/>
                </a:solidFill>
              </a:rPr>
              <a:t>Example </a:t>
            </a:r>
            <a:endParaRPr lang="en-US" b="1" dirty="0" smtClean="0">
              <a:solidFill>
                <a:schemeClr val="tx1"/>
              </a:solidFill>
            </a:endParaRPr>
          </a:p>
          <a:p>
            <a:pPr algn="l" fontAlgn="base"/>
            <a:r>
              <a:rPr lang="en-US" b="1" dirty="0" smtClean="0">
                <a:solidFill>
                  <a:schemeClr val="tx1"/>
                </a:solidFill>
              </a:rPr>
              <a:t>Private </a:t>
            </a:r>
            <a:r>
              <a:rPr lang="en-US" b="1" dirty="0">
                <a:solidFill>
                  <a:schemeClr val="tx1"/>
                </a:solidFill>
              </a:rPr>
              <a:t>Sub Button1_Click(</a:t>
            </a:r>
            <a:r>
              <a:rPr lang="en-US" b="1" dirty="0" err="1">
                <a:solidFill>
                  <a:schemeClr val="tx1"/>
                </a:solidFill>
              </a:rPr>
              <a:t>ByVal</a:t>
            </a:r>
            <a:r>
              <a:rPr lang="en-US" b="1" dirty="0">
                <a:solidFill>
                  <a:schemeClr val="tx1"/>
                </a:solidFill>
              </a:rPr>
              <a:t> sender As </a:t>
            </a:r>
            <a:r>
              <a:rPr lang="en-US" b="1" dirty="0" err="1">
                <a:solidFill>
                  <a:schemeClr val="tx1"/>
                </a:solidFill>
              </a:rPr>
              <a:t>System.Object</a:t>
            </a:r>
            <a:r>
              <a:rPr lang="en-US" b="1" dirty="0">
                <a:solidFill>
                  <a:schemeClr val="tx1"/>
                </a:solidFill>
              </a:rPr>
              <a:t>, </a:t>
            </a:r>
            <a:r>
              <a:rPr lang="en-US" b="1" dirty="0" err="1">
                <a:solidFill>
                  <a:schemeClr val="tx1"/>
                </a:solidFill>
              </a:rPr>
              <a:t>ByVal</a:t>
            </a:r>
            <a:r>
              <a:rPr lang="en-US" b="1" dirty="0">
                <a:solidFill>
                  <a:schemeClr val="tx1"/>
                </a:solidFill>
              </a:rPr>
              <a:t> e As </a:t>
            </a:r>
            <a:r>
              <a:rPr lang="en-US" b="1" dirty="0" err="1">
                <a:solidFill>
                  <a:schemeClr val="tx1"/>
                </a:solidFill>
              </a:rPr>
              <a:t>System.EventArgs</a:t>
            </a:r>
            <a:r>
              <a:rPr lang="en-US" b="1" dirty="0">
                <a:solidFill>
                  <a:schemeClr val="tx1"/>
                </a:solidFill>
              </a:rPr>
              <a:t>) Handles Button1.Click</a:t>
            </a:r>
            <a:br>
              <a:rPr lang="en-US" b="1" dirty="0">
                <a:solidFill>
                  <a:schemeClr val="tx1"/>
                </a:solidFill>
              </a:rPr>
            </a:br>
            <a:r>
              <a:rPr lang="en-US" b="1" dirty="0">
                <a:solidFill>
                  <a:schemeClr val="tx1"/>
                </a:solidFill>
              </a:rPr>
              <a:t>     Dim </a:t>
            </a:r>
            <a:r>
              <a:rPr lang="en-US" b="1" dirty="0" err="1" smtClean="0">
                <a:solidFill>
                  <a:schemeClr val="tx1"/>
                </a:solidFill>
              </a:rPr>
              <a:t>strMyText</a:t>
            </a:r>
            <a:r>
              <a:rPr lang="en-US" b="1" dirty="0" smtClean="0">
                <a:solidFill>
                  <a:schemeClr val="tx1"/>
                </a:solidFill>
              </a:rPr>
              <a:t> </a:t>
            </a:r>
            <a:r>
              <a:rPr lang="en-US" b="1" dirty="0">
                <a:solidFill>
                  <a:schemeClr val="tx1"/>
                </a:solidFill>
              </a:rPr>
              <a:t>As String</a:t>
            </a:r>
          </a:p>
          <a:p>
            <a:pPr algn="l"/>
            <a:r>
              <a:rPr lang="en-US" b="1" dirty="0">
                <a:solidFill>
                  <a:schemeClr val="tx1"/>
                </a:solidFill>
              </a:rPr>
              <a:t>     </a:t>
            </a:r>
            <a:r>
              <a:rPr lang="en-US" b="1" dirty="0" err="1" smtClean="0">
                <a:solidFill>
                  <a:schemeClr val="tx1"/>
                </a:solidFill>
              </a:rPr>
              <a:t>strMyText</a:t>
            </a:r>
            <a:r>
              <a:rPr lang="en-US" b="1" dirty="0">
                <a:solidFill>
                  <a:schemeClr val="tx1"/>
                </a:solidFill>
              </a:rPr>
              <a:t>=”Visual Basic”</a:t>
            </a:r>
          </a:p>
          <a:p>
            <a:pPr algn="l"/>
            <a:r>
              <a:rPr lang="en-US" b="1" dirty="0">
                <a:solidFill>
                  <a:schemeClr val="tx1"/>
                </a:solidFill>
              </a:rPr>
              <a:t>     </a:t>
            </a:r>
            <a:r>
              <a:rPr lang="en-US" b="1" dirty="0" err="1" smtClean="0">
                <a:solidFill>
                  <a:schemeClr val="tx1"/>
                </a:solidFill>
              </a:rPr>
              <a:t>MsgBox</a:t>
            </a:r>
            <a:r>
              <a:rPr lang="en-US" b="1" dirty="0" smtClean="0">
                <a:solidFill>
                  <a:schemeClr val="tx1"/>
                </a:solidFill>
              </a:rPr>
              <a:t>(Microsoft.VisualBasic.Right(</a:t>
            </a:r>
            <a:r>
              <a:rPr lang="en-US" b="1" dirty="0" err="1" smtClean="0">
                <a:solidFill>
                  <a:schemeClr val="tx1"/>
                </a:solidFill>
              </a:rPr>
              <a:t>strMyText</a:t>
            </a:r>
            <a:r>
              <a:rPr lang="en-US" b="1" dirty="0">
                <a:solidFill>
                  <a:schemeClr val="tx1"/>
                </a:solidFill>
              </a:rPr>
              <a:t>, 4))</a:t>
            </a:r>
          </a:p>
          <a:p>
            <a:pPr algn="l"/>
            <a:r>
              <a:rPr lang="en-US" b="1" dirty="0">
                <a:solidFill>
                  <a:schemeClr val="tx1"/>
                </a:solidFill>
              </a:rPr>
              <a:t>End Sub</a:t>
            </a:r>
          </a:p>
          <a:p>
            <a:pPr algn="l" fontAlgn="base"/>
            <a:r>
              <a:rPr lang="en-US" dirty="0">
                <a:solidFill>
                  <a:schemeClr val="tx1"/>
                </a:solidFill>
              </a:rPr>
              <a:t>The above program returns four right most </a:t>
            </a:r>
            <a:r>
              <a:rPr lang="en-US" dirty="0" smtClean="0">
                <a:solidFill>
                  <a:schemeClr val="tx1"/>
                </a:solidFill>
              </a:rPr>
              <a:t>characters</a:t>
            </a:r>
          </a:p>
          <a:p>
            <a:pPr algn="l" fontAlgn="base"/>
            <a:r>
              <a:rPr lang="en-US" dirty="0" smtClean="0">
                <a:solidFill>
                  <a:schemeClr val="tx1"/>
                </a:solidFill>
              </a:rPr>
              <a:t> </a:t>
            </a:r>
            <a:r>
              <a:rPr lang="en-US" dirty="0">
                <a:solidFill>
                  <a:schemeClr val="tx1"/>
                </a:solidFill>
              </a:rPr>
              <a:t>of the phrase entered into the textbox.</a:t>
            </a:r>
          </a:p>
          <a:p>
            <a:pPr algn="l" fontAlgn="base"/>
            <a:r>
              <a:rPr lang="en-US" dirty="0" smtClean="0">
                <a:solidFill>
                  <a:schemeClr val="tx1"/>
                </a:solidFill>
              </a:rPr>
              <a:t>                                                                       </a:t>
            </a:r>
            <a:r>
              <a:rPr lang="en-US" b="1" dirty="0" smtClean="0">
                <a:solidFill>
                  <a:schemeClr val="tx1"/>
                </a:solidFill>
              </a:rPr>
              <a:t>The </a:t>
            </a:r>
            <a:r>
              <a:rPr lang="en-US" b="1" dirty="0">
                <a:solidFill>
                  <a:schemeClr val="tx1"/>
                </a:solidFill>
              </a:rPr>
              <a:t>Output:</a:t>
            </a:r>
          </a:p>
          <a:p>
            <a:endParaRPr lang="en-US" dirty="0"/>
          </a:p>
        </p:txBody>
      </p:sp>
      <p:pic>
        <p:nvPicPr>
          <p:cNvPr id="5" name="Picture 4" descr="vb2013_figure12.5">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7467600" y="4419600"/>
            <a:ext cx="1655618" cy="2410691"/>
          </a:xfrm>
          <a:prstGeom prst="rect">
            <a:avLst/>
          </a:prstGeom>
          <a:noFill/>
          <a:ln>
            <a:noFill/>
          </a:ln>
        </p:spPr>
      </p:pic>
    </p:spTree>
    <p:extLst>
      <p:ext uri="{BB962C8B-B14F-4D97-AF65-F5344CB8AC3E}">
        <p14:creationId xmlns:p14="http://schemas.microsoft.com/office/powerpoint/2010/main" val="1315991230"/>
      </p:ext>
    </p:extLst>
  </p:cSld>
  <p:clrMapOvr>
    <a:masterClrMapping/>
  </p:clrMapOvr>
  <p:timing>
    <p:tnLst>
      <p:par>
        <p:cTn id="1" dur="indefinite" restart="never" nodeType="tmRoot"/>
      </p:par>
    </p:tnLst>
  </p:timing>
</p:sld>
</file>

<file path=ppt/theme/theme1.xml><?xml version="1.0" encoding="utf-8"?>
<a:theme xmlns:a="http://schemas.openxmlformats.org/drawingml/2006/main" name="p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emplate>
  <TotalTime>196</TotalTime>
  <Words>1543</Words>
  <Application>Microsoft Office PowerPoint</Application>
  <PresentationFormat>On-screen Show (4:3)</PresentationFormat>
  <Paragraphs>168</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pp</vt:lpstr>
      <vt:lpstr>UNIT 3</vt:lpstr>
      <vt:lpstr>String Manipulation </vt:lpstr>
      <vt:lpstr>String Manipulation Using + and &amp; signs.</vt:lpstr>
      <vt:lpstr>&amp; String Concatenation</vt:lpstr>
      <vt:lpstr>Example that produces an Error</vt:lpstr>
      <vt:lpstr>Correct Version</vt:lpstr>
      <vt:lpstr>String Manipulation Built-in Functions</vt:lpstr>
      <vt:lpstr>The Len Function</vt:lpstr>
      <vt:lpstr>The Right Function</vt:lpstr>
      <vt:lpstr>The Left Function</vt:lpstr>
      <vt:lpstr>The Mid Function</vt:lpstr>
      <vt:lpstr>In this example</vt:lpstr>
      <vt:lpstr>The Trim Function</vt:lpstr>
      <vt:lpstr>The Ltrim Function</vt:lpstr>
      <vt:lpstr>The Rtrim Function</vt:lpstr>
      <vt:lpstr>The InStr function</vt:lpstr>
      <vt:lpstr>The Ucase and the Lcase Functions</vt:lpstr>
      <vt:lpstr>StrConv</vt:lpstr>
      <vt:lpstr>Example of StrConv</vt:lpstr>
      <vt:lpstr>StrComp(string1, string2, CompareMethod.Text)</vt:lpstr>
      <vt:lpstr>Generating Strings</vt:lpstr>
      <vt:lpstr>Space function</vt:lpstr>
      <vt:lpstr>Two built-in constants</vt:lpstr>
      <vt:lpstr>Character Data Storage</vt:lpstr>
      <vt:lpstr>The Chr and the Asc functions</vt:lpstr>
      <vt:lpstr>Asc Function</vt:lpstr>
      <vt:lpstr>Chr Function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23</cp:revision>
  <dcterms:created xsi:type="dcterms:W3CDTF">2016-08-14T20:56:38Z</dcterms:created>
  <dcterms:modified xsi:type="dcterms:W3CDTF">2017-04-05T14:27:23Z</dcterms:modified>
</cp:coreProperties>
</file>